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63" r:id="rId5"/>
    <p:sldId id="265" r:id="rId6"/>
    <p:sldId id="266" r:id="rId7"/>
    <p:sldId id="267" r:id="rId8"/>
    <p:sldId id="259" r:id="rId9"/>
    <p:sldId id="260" r:id="rId10"/>
    <p:sldId id="268" r:id="rId11"/>
    <p:sldId id="272" r:id="rId12"/>
    <p:sldId id="273" r:id="rId13"/>
    <p:sldId id="261" r:id="rId14"/>
    <p:sldId id="269" r:id="rId15"/>
    <p:sldId id="293" r:id="rId16"/>
    <p:sldId id="295" r:id="rId17"/>
    <p:sldId id="294" r:id="rId18"/>
    <p:sldId id="296" r:id="rId19"/>
    <p:sldId id="275" r:id="rId20"/>
    <p:sldId id="278" r:id="rId21"/>
    <p:sldId id="276" r:id="rId22"/>
    <p:sldId id="277" r:id="rId23"/>
    <p:sldId id="262" r:id="rId24"/>
    <p:sldId id="285" r:id="rId25"/>
    <p:sldId id="270" r:id="rId26"/>
    <p:sldId id="283" r:id="rId27"/>
    <p:sldId id="271" r:id="rId28"/>
    <p:sldId id="284" r:id="rId29"/>
    <p:sldId id="286" r:id="rId30"/>
    <p:sldId id="287" r:id="rId31"/>
    <p:sldId id="288" r:id="rId32"/>
    <p:sldId id="292" r:id="rId33"/>
    <p:sldId id="290" r:id="rId34"/>
    <p:sldId id="291" r:id="rId35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660"/>
  </p:normalViewPr>
  <p:slideViewPr>
    <p:cSldViewPr>
      <p:cViewPr>
        <p:scale>
          <a:sx n="66" d="100"/>
          <a:sy n="66" d="100"/>
        </p:scale>
        <p:origin x="-438" y="-78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905000"/>
            <a:ext cx="6781800" cy="1295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05200"/>
            <a:ext cx="6858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934200"/>
            <a:ext cx="3124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fld id="{07F6993D-4CAF-4F85-AA03-D3CA69A6B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A8E79-7A49-440E-B0D3-F0A1B9003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76200"/>
            <a:ext cx="2419350" cy="667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7105650" cy="667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B72-FB42-48B1-B4EF-4914427B6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9601200" cy="522287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91515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8688" y="6915150"/>
            <a:ext cx="3213100" cy="5064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3925" y="691515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fld id="{84CA3E61-120A-487D-BF8C-65EC593CC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993AC-94AB-4018-A862-AD0CEEB5E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0363C-949F-4CEE-8F5A-4808771D1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5A7F5-D1D5-4A2C-84E0-B85D0059F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22B42-34ED-4DEE-B392-2CDB20D33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05C9D-7B97-43BB-BC21-5ABF0C89F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0FA0C-7DDA-49F7-A747-52AE6A5F0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9456C-EAF6-408A-9A39-3B56B7217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DA92-254C-4C47-AD84-D14B3CF1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96012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400" b="0"/>
            </a:lvl1pPr>
          </a:lstStyle>
          <a:p>
            <a:fld id="{33E0414F-9F13-4639-83AD-C3561A1363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66825" indent="-252413" algn="l" defTabSz="101441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73238" indent="-252413" algn="l" defTabSz="101441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812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sanitaryengineer.co.medina.oh.us/graphics/north_arrow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5548313"/>
            <a:ext cx="6858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Geography of Canada</a:t>
            </a:r>
          </a:p>
          <a:p>
            <a:pPr>
              <a:lnSpc>
                <a:spcPct val="80000"/>
              </a:lnSpc>
            </a:pPr>
            <a:r>
              <a:rPr lang="en-US" sz="2800"/>
              <a:t>www.CraigMarlatt.com/school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2638" y="1890713"/>
            <a:ext cx="6400800" cy="1828800"/>
          </a:xfrm>
        </p:spPr>
        <p:txBody>
          <a:bodyPr/>
          <a:lstStyle/>
          <a:p>
            <a:pPr algn="ctr"/>
            <a:r>
              <a:rPr lang="en-US" sz="6600"/>
              <a:t>Geographer’s Toolkit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Lines on the Earth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Longitude</a:t>
            </a:r>
            <a:endParaRPr lang="en-US"/>
          </a:p>
          <a:p>
            <a:pPr lvl="1"/>
            <a:r>
              <a:rPr lang="en-US"/>
              <a:t>imaginary lines that measure the distance east or west of the Prime Meridian (0°)</a:t>
            </a:r>
          </a:p>
          <a:p>
            <a:pPr lvl="1"/>
            <a:r>
              <a:rPr lang="en-US"/>
              <a:t>all lines begin and end at the poles and therefore are not at a fixed distance apart</a:t>
            </a:r>
          </a:p>
          <a:p>
            <a:pPr lvl="1"/>
            <a:r>
              <a:rPr lang="en-US"/>
              <a:t>the Prime Meridian (0°) was arbitrarily chosen at a point that runs through Greenwich, England</a:t>
            </a:r>
          </a:p>
          <a:p>
            <a:pPr lvl="1"/>
            <a:r>
              <a:rPr lang="en-US"/>
              <a:t>the International Date Line (180°) is the point where one day begins and one day ends</a:t>
            </a:r>
            <a:endParaRPr 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Lines on the Earth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Prime Meridian</a:t>
            </a:r>
          </a:p>
        </p:txBody>
      </p:sp>
      <p:pic>
        <p:nvPicPr>
          <p:cNvPr id="68613" name="Picture 5" descr="scan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2119313"/>
            <a:ext cx="5943600" cy="5221287"/>
          </a:xfrm>
          <a:prstGeom prst="rect">
            <a:avLst/>
          </a:prstGeom>
          <a:noFill/>
        </p:spPr>
      </p:pic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4922838" y="1662113"/>
            <a:ext cx="381000" cy="464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Lines on the Earth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 Zones</a:t>
            </a:r>
          </a:p>
        </p:txBody>
      </p:sp>
      <p:pic>
        <p:nvPicPr>
          <p:cNvPr id="69636" name="Picture 4" descr="scan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838" y="2195513"/>
            <a:ext cx="6232525" cy="5157787"/>
          </a:xfrm>
          <a:prstGeom prst="rect">
            <a:avLst/>
          </a:prstGeom>
          <a:noFill/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6675438" y="1966913"/>
            <a:ext cx="0" cy="487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>
            <a:off x="3475038" y="1966913"/>
            <a:ext cx="685800" cy="457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864"/>
              </a:cxn>
              <a:cxn ang="0">
                <a:pos x="240" y="1152"/>
              </a:cxn>
              <a:cxn ang="0">
                <a:pos x="240" y="1200"/>
              </a:cxn>
              <a:cxn ang="0">
                <a:pos x="0" y="1440"/>
              </a:cxn>
              <a:cxn ang="0">
                <a:pos x="96" y="1536"/>
              </a:cxn>
              <a:cxn ang="0">
                <a:pos x="96" y="2112"/>
              </a:cxn>
              <a:cxn ang="0">
                <a:pos x="336" y="2112"/>
              </a:cxn>
              <a:cxn ang="0">
                <a:pos x="288" y="2064"/>
              </a:cxn>
              <a:cxn ang="0">
                <a:pos x="288" y="2016"/>
              </a:cxn>
              <a:cxn ang="0">
                <a:pos x="432" y="2160"/>
              </a:cxn>
              <a:cxn ang="0">
                <a:pos x="432" y="2208"/>
              </a:cxn>
              <a:cxn ang="0">
                <a:pos x="336" y="2208"/>
              </a:cxn>
              <a:cxn ang="0">
                <a:pos x="336" y="2160"/>
              </a:cxn>
              <a:cxn ang="0">
                <a:pos x="144" y="2160"/>
              </a:cxn>
              <a:cxn ang="0">
                <a:pos x="96" y="2160"/>
              </a:cxn>
              <a:cxn ang="0">
                <a:pos x="192" y="2256"/>
              </a:cxn>
              <a:cxn ang="0">
                <a:pos x="192" y="2640"/>
              </a:cxn>
              <a:cxn ang="0">
                <a:pos x="144" y="2736"/>
              </a:cxn>
              <a:cxn ang="0">
                <a:pos x="96" y="2736"/>
              </a:cxn>
              <a:cxn ang="0">
                <a:pos x="96" y="2880"/>
              </a:cxn>
            </a:cxnLst>
            <a:rect l="0" t="0" r="r" b="b"/>
            <a:pathLst>
              <a:path w="432" h="2880">
                <a:moveTo>
                  <a:pt x="96" y="0"/>
                </a:moveTo>
                <a:lnTo>
                  <a:pt x="96" y="864"/>
                </a:lnTo>
                <a:lnTo>
                  <a:pt x="240" y="1152"/>
                </a:lnTo>
                <a:lnTo>
                  <a:pt x="240" y="1200"/>
                </a:lnTo>
                <a:lnTo>
                  <a:pt x="0" y="1440"/>
                </a:lnTo>
                <a:lnTo>
                  <a:pt x="96" y="1536"/>
                </a:lnTo>
                <a:lnTo>
                  <a:pt x="96" y="2112"/>
                </a:lnTo>
                <a:lnTo>
                  <a:pt x="336" y="2112"/>
                </a:lnTo>
                <a:lnTo>
                  <a:pt x="288" y="2064"/>
                </a:lnTo>
                <a:lnTo>
                  <a:pt x="288" y="2016"/>
                </a:lnTo>
                <a:lnTo>
                  <a:pt x="432" y="2160"/>
                </a:lnTo>
                <a:lnTo>
                  <a:pt x="432" y="2208"/>
                </a:lnTo>
                <a:lnTo>
                  <a:pt x="336" y="2208"/>
                </a:lnTo>
                <a:lnTo>
                  <a:pt x="336" y="2160"/>
                </a:lnTo>
                <a:lnTo>
                  <a:pt x="144" y="2160"/>
                </a:lnTo>
                <a:lnTo>
                  <a:pt x="96" y="2160"/>
                </a:lnTo>
                <a:lnTo>
                  <a:pt x="192" y="2256"/>
                </a:lnTo>
                <a:lnTo>
                  <a:pt x="192" y="2640"/>
                </a:lnTo>
                <a:lnTo>
                  <a:pt x="144" y="2736"/>
                </a:lnTo>
                <a:lnTo>
                  <a:pt x="96" y="2736"/>
                </a:lnTo>
                <a:lnTo>
                  <a:pt x="96" y="288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V="1">
            <a:off x="3627438" y="64627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389438" y="1357313"/>
            <a:ext cx="222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There are 6 time zones in Canada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075238" y="2043113"/>
            <a:ext cx="228600" cy="1447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524000"/>
            <a:ext cx="9601200" cy="6065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Scale</a:t>
            </a:r>
            <a:r>
              <a:rPr lang="en-US"/>
              <a:t> shows the relationship between the distance on a map and the actual distance on the Earth’s surface</a:t>
            </a:r>
          </a:p>
          <a:p>
            <a:pPr lvl="1">
              <a:lnSpc>
                <a:spcPct val="90000"/>
              </a:lnSpc>
            </a:pPr>
            <a:r>
              <a:rPr lang="en-US" b="1"/>
              <a:t>Direct Statement Scale</a:t>
            </a:r>
            <a:r>
              <a:rPr lang="en-US"/>
              <a:t> uses words to describe what a distance on a map represents in the real world</a:t>
            </a:r>
          </a:p>
          <a:p>
            <a:pPr lvl="2">
              <a:lnSpc>
                <a:spcPct val="90000"/>
              </a:lnSpc>
            </a:pPr>
            <a:r>
              <a:rPr lang="en-US"/>
              <a:t>1 cm = 10 kilometres</a:t>
            </a:r>
          </a:p>
          <a:p>
            <a:pPr lvl="1">
              <a:lnSpc>
                <a:spcPct val="90000"/>
              </a:lnSpc>
            </a:pPr>
            <a:r>
              <a:rPr lang="en-US" b="1"/>
              <a:t>Linear Scale</a:t>
            </a:r>
            <a:r>
              <a:rPr lang="en-US"/>
              <a:t> uses a special ruler on a map to show what a distance on a map represents in the real world</a:t>
            </a:r>
          </a:p>
          <a:p>
            <a:pPr lvl="2">
              <a:lnSpc>
                <a:spcPct val="90000"/>
              </a:lnSpc>
            </a:pPr>
            <a:r>
              <a:rPr lang="en-US"/>
              <a:t>0 km			400 km</a:t>
            </a:r>
          </a:p>
          <a:p>
            <a:pPr lvl="1">
              <a:lnSpc>
                <a:spcPct val="90000"/>
              </a:lnSpc>
            </a:pPr>
            <a:r>
              <a:rPr lang="en-US" b="1"/>
              <a:t>Representative Fraction Scale</a:t>
            </a:r>
            <a:r>
              <a:rPr lang="en-US"/>
              <a:t> is a ratio where one unit on a map represents a specific number of the same unit in the real world</a:t>
            </a:r>
          </a:p>
          <a:p>
            <a:pPr lvl="2">
              <a:lnSpc>
                <a:spcPct val="90000"/>
              </a:lnSpc>
            </a:pPr>
            <a:r>
              <a:rPr lang="en-US"/>
              <a:t>1:50 000 (1 cm on the map represents 50 000 cm in the real world)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5091113"/>
            <a:ext cx="2057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</a:t>
            </a:r>
          </a:p>
        </p:txBody>
      </p:sp>
      <p:graphicFrame>
        <p:nvGraphicFramePr>
          <p:cNvPr id="61497" name="Group 57"/>
          <p:cNvGraphicFramePr>
            <a:graphicFrameLocks noGrp="1"/>
          </p:cNvGraphicFramePr>
          <p:nvPr>
            <p:ph type="tbl" idx="1"/>
          </p:nvPr>
        </p:nvGraphicFramePr>
        <p:xfrm>
          <a:off x="304800" y="1524000"/>
          <a:ext cx="9601200" cy="4361053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  <a:gridCol w="2400300"/>
                <a:gridCol w="24003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0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 Scale Maps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lot</a:t>
                      </a:r>
                    </a:p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(streets, schools, railways,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Topographic maps, road maps, city bus maps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1488">
                <a:tc>
                  <a:txBody>
                    <a:bodyPr/>
                    <a:lstStyle/>
                    <a:p>
                      <a:pPr marL="0" marR="0" lvl="0" indent="0" algn="ctr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 Scale Maps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little</a:t>
                      </a:r>
                    </a:p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(borders, lakes, large rivers,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Globes, world maps, atlases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– Mapping Our Location</a:t>
            </a:r>
            <a:endParaRPr lang="en-CA" dirty="0"/>
          </a:p>
        </p:txBody>
      </p:sp>
      <p:pic>
        <p:nvPicPr>
          <p:cNvPr id="90115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204119"/>
            <a:ext cx="9948862" cy="75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837" y="5547519"/>
            <a:ext cx="609599" cy="608012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7970837" y="6233319"/>
            <a:ext cx="228600" cy="1356519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285037" y="7300119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6037" y="120411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BMLSS- 1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floor</a:t>
            </a:r>
            <a:endParaRPr lang="en-CA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BMLSS &amp; </a:t>
            </a:r>
            <a:r>
              <a:rPr lang="en-US" dirty="0" err="1" smtClean="0"/>
              <a:t>Sportsplex</a:t>
            </a:r>
            <a:endParaRPr lang="en-CA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692275" y="1604963"/>
          <a:ext cx="8212086" cy="5314156"/>
        </p:xfrm>
        <a:graphic>
          <a:graphicData uri="http://schemas.openxmlformats.org/presentationml/2006/ole">
            <p:oleObj spid="_x0000_s92162" name="Acrobat Document" r:id="rId3" imgW="11658600" imgH="7543800" progId="AcroExch.Document.7">
              <p:embed/>
            </p:oleObj>
          </a:graphicData>
        </a:graphic>
      </p:graphicFrame>
      <p:pic>
        <p:nvPicPr>
          <p:cNvPr id="6" name="Picture 5" descr="MCj04058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037" y="4861719"/>
            <a:ext cx="304799" cy="303741"/>
          </a:xfrm>
          <a:prstGeom prst="rect">
            <a:avLst/>
          </a:prstGeom>
          <a:noFill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798637" y="5014119"/>
            <a:ext cx="2819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-411163" y="3871119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Bracebridge</a:t>
            </a:r>
            <a:endParaRPr lang="en-CA" dirty="0"/>
          </a:p>
        </p:txBody>
      </p:sp>
      <p:pic>
        <p:nvPicPr>
          <p:cNvPr id="4" name="Picture 3" descr="http://www.travelpod.com/cache/city_maps/Bracebrid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1" y="1118394"/>
            <a:ext cx="6943725" cy="647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037" y="3261519"/>
            <a:ext cx="305596" cy="304800"/>
          </a:xfrm>
          <a:prstGeom prst="rect">
            <a:avLst/>
          </a:prstGeom>
          <a:noFill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5684837" y="3413919"/>
            <a:ext cx="1828800" cy="152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7589837" y="3185319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237" y="196611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Bracebridge</a:t>
            </a:r>
            <a:endParaRPr lang="en-CA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of </a:t>
            </a:r>
            <a:r>
              <a:rPr lang="en-US" dirty="0" err="1" smtClean="0"/>
              <a:t>Muskoka</a:t>
            </a:r>
            <a:endParaRPr lang="en-CA" dirty="0"/>
          </a:p>
        </p:txBody>
      </p:sp>
      <p:pic>
        <p:nvPicPr>
          <p:cNvPr id="91138" name="Picture 2" descr="C:\Documents and Settings\f.brouse\Desktop\MuskokaMap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787" y="1974849"/>
            <a:ext cx="6266927" cy="4639469"/>
          </a:xfrm>
          <a:prstGeom prst="rect">
            <a:avLst/>
          </a:prstGeom>
          <a:noFill/>
        </p:spPr>
      </p:pic>
      <p:pic>
        <p:nvPicPr>
          <p:cNvPr id="5" name="Picture 5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7" y="4785519"/>
            <a:ext cx="304800" cy="303212"/>
          </a:xfrm>
          <a:prstGeom prst="rect">
            <a:avLst/>
          </a:prstGeom>
          <a:noFill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398837" y="1889919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465637" y="2804319"/>
            <a:ext cx="1905000" cy="1981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– Mapping Our Location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Southern Ontario Map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238" y="2043113"/>
            <a:ext cx="53038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4037" y="3109119"/>
            <a:ext cx="228600" cy="227013"/>
          </a:xfrm>
          <a:prstGeom prst="rect">
            <a:avLst/>
          </a:prstGeom>
          <a:noFill/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4999038" y="3261519"/>
            <a:ext cx="1904999" cy="1067594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2713037" y="4099719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Geographer’s Toolkit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Parts of a Map </a:t>
            </a:r>
          </a:p>
          <a:p>
            <a:pPr marL="1039813" lvl="1" indent="-533400"/>
            <a:r>
              <a:rPr lang="en-US"/>
              <a:t>Map Symbols</a:t>
            </a:r>
          </a:p>
          <a:p>
            <a:pPr marL="1039813" lvl="1" indent="-533400"/>
            <a:r>
              <a:rPr lang="en-US"/>
              <a:t>Mapping Your Location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Types of Maps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Political Map of Canada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Drainage Map of Canada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Pear Island Mapping Exercise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– Mapping Our Location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Ontario Map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238" y="1433513"/>
            <a:ext cx="5084762" cy="5580062"/>
          </a:xfrm>
          <a:prstGeom prst="rect">
            <a:avLst/>
          </a:prstGeom>
          <a:noFill/>
        </p:spPr>
      </p:pic>
      <p:pic>
        <p:nvPicPr>
          <p:cNvPr id="74757" name="Picture 5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7" y="5623719"/>
            <a:ext cx="152400" cy="150813"/>
          </a:xfrm>
          <a:prstGeom prst="rect">
            <a:avLst/>
          </a:prstGeom>
          <a:noFill/>
        </p:spPr>
      </p:pic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6446837" y="5699919"/>
            <a:ext cx="1981200" cy="76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4008437" y="5471319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– Mapping Our Location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Canada Map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38" y="1662113"/>
            <a:ext cx="59896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037" y="6233319"/>
            <a:ext cx="154806" cy="153194"/>
          </a:xfrm>
          <a:prstGeom prst="rect">
            <a:avLst/>
          </a:prstGeom>
          <a:noFill/>
        </p:spPr>
      </p:pic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5608637" y="6309519"/>
            <a:ext cx="2286000" cy="228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4008438" y="5776913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– Mapping Our Location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World Map</a:t>
            </a:r>
          </a:p>
        </p:txBody>
      </p:sp>
      <p:pic>
        <p:nvPicPr>
          <p:cNvPr id="73732" name="Picture 4" descr="wrldnan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038" y="2195513"/>
            <a:ext cx="64008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MCj0405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38" y="3949700"/>
            <a:ext cx="152400" cy="150813"/>
          </a:xfrm>
          <a:prstGeom prst="rect">
            <a:avLst/>
          </a:prstGeom>
          <a:noFill/>
        </p:spPr>
      </p:pic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2560638" y="4024313"/>
            <a:ext cx="2286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73735" name="WordArt 7"/>
          <p:cNvSpPr>
            <a:spLocks noChangeArrowheads="1" noChangeShapeType="1" noTextEdit="1"/>
          </p:cNvSpPr>
          <p:nvPr/>
        </p:nvSpPr>
        <p:spPr bwMode="auto">
          <a:xfrm>
            <a:off x="960438" y="3262313"/>
            <a:ext cx="22193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 are here!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608638" cy="5853113"/>
          </a:xfrm>
        </p:spPr>
        <p:txBody>
          <a:bodyPr/>
          <a:lstStyle/>
          <a:p>
            <a:r>
              <a:rPr lang="en-US" b="1"/>
              <a:t>General Purpose Maps</a:t>
            </a:r>
            <a:endParaRPr lang="en-US"/>
          </a:p>
          <a:p>
            <a:pPr lvl="1"/>
            <a:r>
              <a:rPr lang="en-US"/>
              <a:t>A map drawn to scale using symbols and colours to indicate major roads for transportation purposes</a:t>
            </a:r>
          </a:p>
          <a:p>
            <a:pPr lvl="1"/>
            <a:r>
              <a:rPr lang="en-US"/>
              <a:t>Often includes parks, hospitals, and tourist attractions</a:t>
            </a:r>
          </a:p>
          <a:p>
            <a:pPr lvl="1"/>
            <a:r>
              <a:rPr lang="en-US"/>
              <a:t>Can be both small scale (a country map) and large scale (a city map)</a:t>
            </a:r>
          </a:p>
        </p:txBody>
      </p:sp>
      <p:pic>
        <p:nvPicPr>
          <p:cNvPr id="53253" name="Picture 5" descr="slide02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638" y="2119313"/>
            <a:ext cx="3802062" cy="526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313238" cy="5222875"/>
          </a:xfrm>
        </p:spPr>
        <p:txBody>
          <a:bodyPr/>
          <a:lstStyle/>
          <a:p>
            <a:r>
              <a:rPr lang="en-US"/>
              <a:t>General Purpose Map of the “Golden Horseshoe” (Niagara Falls to Clarington)</a:t>
            </a:r>
          </a:p>
        </p:txBody>
      </p:sp>
      <p:pic>
        <p:nvPicPr>
          <p:cNvPr id="81924" name="Picture 4" descr="toronto-niag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888" y="1204913"/>
            <a:ext cx="483235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Topographic Maps</a:t>
            </a:r>
            <a:endParaRPr lang="en-US"/>
          </a:p>
          <a:p>
            <a:pPr lvl="1"/>
            <a:r>
              <a:rPr lang="en-US"/>
              <a:t>A map that indicates scale, using symbols and colours for both natural and human features on the Earth’s surface</a:t>
            </a:r>
          </a:p>
          <a:p>
            <a:pPr lvl="1"/>
            <a:r>
              <a:rPr lang="en-US"/>
              <a:t>Shows the Earth’s surface in great detail (large scale)</a:t>
            </a:r>
          </a:p>
          <a:p>
            <a:pPr lvl="1"/>
            <a:r>
              <a:rPr lang="en-US"/>
              <a:t>Depicts the height of land features (topography)</a:t>
            </a:r>
          </a:p>
          <a:p>
            <a:pPr lvl="1"/>
            <a:r>
              <a:rPr lang="en-US"/>
              <a:t>Often shows roads, settlements, vegetation cover, power lines, etc.</a:t>
            </a: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7238" y="5014913"/>
            <a:ext cx="32702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094038" cy="5222875"/>
          </a:xfrm>
        </p:spPr>
        <p:txBody>
          <a:bodyPr/>
          <a:lstStyle/>
          <a:p>
            <a:r>
              <a:rPr lang="en-US"/>
              <a:t>Topographic Map of Blue Mountain (Collingwood)</a:t>
            </a:r>
          </a:p>
        </p:txBody>
      </p:sp>
      <p:pic>
        <p:nvPicPr>
          <p:cNvPr id="79876" name="Picture 4" descr="slide02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2638" y="1357313"/>
            <a:ext cx="6629400" cy="563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Thematic Maps</a:t>
            </a:r>
            <a:endParaRPr lang="en-US"/>
          </a:p>
          <a:p>
            <a:pPr lvl="1"/>
            <a:r>
              <a:rPr lang="en-US"/>
              <a:t>A map that reveals the geographic patterns of statistical data</a:t>
            </a:r>
          </a:p>
          <a:p>
            <a:pPr lvl="1"/>
            <a:r>
              <a:rPr lang="en-US"/>
              <a:t>Are designed to display distributions over the Earth’s surface</a:t>
            </a:r>
          </a:p>
          <a:p>
            <a:pPr lvl="1"/>
            <a:r>
              <a:rPr lang="en-US"/>
              <a:t>Usually focuses on one 					theme or topic 						(e.g., population distribution)</a:t>
            </a:r>
          </a:p>
        </p:txBody>
      </p:sp>
      <p:pic>
        <p:nvPicPr>
          <p:cNvPr id="65540" name="Picture 4" descr="Southern Ontario Population Den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638" y="3795713"/>
            <a:ext cx="3860800" cy="342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2713038" cy="5222875"/>
          </a:xfrm>
        </p:spPr>
        <p:txBody>
          <a:bodyPr/>
          <a:lstStyle/>
          <a:p>
            <a:r>
              <a:rPr lang="en-US"/>
              <a:t>Thematic map showing electricity generating stations in Canada</a:t>
            </a:r>
          </a:p>
        </p:txBody>
      </p:sp>
      <p:pic>
        <p:nvPicPr>
          <p:cNvPr id="80900" name="Picture 4" descr="slide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638" y="1281113"/>
            <a:ext cx="7086600" cy="614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Digital Maps</a:t>
            </a:r>
            <a:endParaRPr lang="en-US"/>
          </a:p>
          <a:p>
            <a:pPr lvl="1"/>
            <a:r>
              <a:rPr lang="en-US"/>
              <a:t>Computer programs</a:t>
            </a:r>
          </a:p>
          <a:p>
            <a:pPr lvl="1"/>
            <a:r>
              <a:rPr lang="en-US"/>
              <a:t>Handheld devices</a:t>
            </a:r>
          </a:p>
          <a:p>
            <a:pPr lvl="1"/>
            <a:r>
              <a:rPr lang="en-US"/>
              <a:t>Online </a:t>
            </a:r>
          </a:p>
          <a:p>
            <a:pPr lvl="1"/>
            <a:endParaRPr lang="en-US"/>
          </a:p>
        </p:txBody>
      </p:sp>
      <p:pic>
        <p:nvPicPr>
          <p:cNvPr id="82951" name="Picture 7" descr="computer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838" y="2347913"/>
            <a:ext cx="455453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Map?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map is a representation of the Earth’s features drawn on a flat surface.</a:t>
            </a:r>
          </a:p>
          <a:p>
            <a:r>
              <a:rPr lang="en-US"/>
              <a:t>Maps use symbols and colours to represent features of an area, simplifying the real world.</a:t>
            </a:r>
          </a:p>
          <a:p>
            <a:endParaRPr lang="en-US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3573463"/>
            <a:ext cx="54673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509713"/>
            <a:ext cx="9601200" cy="5222875"/>
          </a:xfrm>
        </p:spPr>
        <p:txBody>
          <a:bodyPr/>
          <a:lstStyle/>
          <a:p>
            <a:r>
              <a:rPr lang="en-US"/>
              <a:t>Google Maps is an example of an online map.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83972" name="Picture 4" descr="slid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2119313"/>
            <a:ext cx="5943600" cy="4799012"/>
          </a:xfrm>
          <a:prstGeom prst="rect">
            <a:avLst/>
          </a:prstGeom>
          <a:noFill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408238" y="6919913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70" tIns="50685" rIns="101370" bIns="50685"/>
          <a:lstStyle/>
          <a:p>
            <a:pPr marL="379413" indent="-379413" algn="ctr" defTabSz="1014413">
              <a:spcBef>
                <a:spcPct val="20000"/>
              </a:spcBef>
            </a:pPr>
            <a:r>
              <a:rPr lang="en-US" sz="3200"/>
              <a:t>www.maps.google.com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Maps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509713"/>
            <a:ext cx="9601200" cy="5222875"/>
          </a:xfrm>
        </p:spPr>
        <p:txBody>
          <a:bodyPr/>
          <a:lstStyle/>
          <a:p>
            <a:r>
              <a:rPr lang="en-US"/>
              <a:t>Google Earth is an example of a computer program using digital maps.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408238" y="6919913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70" tIns="50685" rIns="101370" bIns="50685"/>
          <a:lstStyle/>
          <a:p>
            <a:pPr marL="379413" indent="-379413" algn="ctr" defTabSz="1014413">
              <a:spcBef>
                <a:spcPct val="20000"/>
              </a:spcBef>
            </a:pPr>
            <a:r>
              <a:rPr lang="en-US" sz="3200"/>
              <a:t>www.earth.google.com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638" y="2613025"/>
            <a:ext cx="59436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Political Map of Canada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38" y="1317625"/>
            <a:ext cx="6019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237038" cy="5222875"/>
          </a:xfrm>
        </p:spPr>
        <p:txBody>
          <a:bodyPr/>
          <a:lstStyle/>
          <a:p>
            <a:r>
              <a:rPr lang="en-US"/>
              <a:t>Add to this map:</a:t>
            </a:r>
          </a:p>
          <a:p>
            <a:pPr lvl="1"/>
            <a:r>
              <a:rPr lang="en-US"/>
              <a:t>Provinces</a:t>
            </a:r>
          </a:p>
          <a:p>
            <a:pPr lvl="1"/>
            <a:r>
              <a:rPr lang="en-US"/>
              <a:t>Territories</a:t>
            </a:r>
          </a:p>
          <a:p>
            <a:pPr lvl="1"/>
            <a:r>
              <a:rPr lang="en-US"/>
              <a:t>Capital cities</a:t>
            </a:r>
          </a:p>
          <a:p>
            <a:pPr lvl="1"/>
            <a:r>
              <a:rPr lang="en-US"/>
              <a:t>“Other” cities</a:t>
            </a:r>
          </a:p>
          <a:p>
            <a:pPr lvl="1"/>
            <a:r>
              <a:rPr lang="en-US"/>
              <a:t>6 map essentials</a:t>
            </a:r>
          </a:p>
          <a:p>
            <a:pPr lvl="1"/>
            <a:r>
              <a:rPr lang="en-US"/>
              <a:t>Different coloured provinces*</a:t>
            </a:r>
          </a:p>
          <a:p>
            <a:pPr lvl="1"/>
            <a:r>
              <a:rPr lang="en-US"/>
              <a:t>First and last name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868363" y="6575425"/>
            <a:ext cx="873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*You CAN use the same colour more than once, so long as it doesn’t touch a province or territory with that same colour.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Drainage Map of Canada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95463"/>
            <a:ext cx="56086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656638" y="6386513"/>
            <a:ext cx="1493837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922838" cy="5776913"/>
          </a:xfrm>
          <a:noFill/>
          <a:ln/>
        </p:spPr>
        <p:txBody>
          <a:bodyPr/>
          <a:lstStyle/>
          <a:p>
            <a:r>
              <a:rPr lang="en-US"/>
              <a:t>Add to this map:</a:t>
            </a:r>
          </a:p>
          <a:p>
            <a:pPr lvl="1"/>
            <a:r>
              <a:rPr lang="en-US"/>
              <a:t>Oceans, Lakes, Rivers, Bays, and Gulfs as listed on your handout</a:t>
            </a:r>
          </a:p>
          <a:p>
            <a:pPr lvl="1"/>
            <a:r>
              <a:rPr lang="en-US"/>
              <a:t>6 map essentials</a:t>
            </a:r>
          </a:p>
          <a:p>
            <a:pPr lvl="1"/>
            <a:r>
              <a:rPr lang="en-US"/>
              <a:t>Canada land coloured green</a:t>
            </a:r>
          </a:p>
          <a:p>
            <a:pPr lvl="1"/>
            <a:r>
              <a:rPr lang="en-US" i="1"/>
              <a:t>All</a:t>
            </a:r>
            <a:r>
              <a:rPr lang="en-US"/>
              <a:t> water coloured blue</a:t>
            </a:r>
            <a:endParaRPr lang="en-US" i="1"/>
          </a:p>
          <a:p>
            <a:pPr lvl="1"/>
            <a:r>
              <a:rPr lang="en-US"/>
              <a:t>All other land coloured grey (or beige)</a:t>
            </a:r>
          </a:p>
          <a:p>
            <a:pPr lvl="1"/>
            <a:r>
              <a:rPr lang="en-US"/>
              <a:t>First and last name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Pear Island Mapping Exercise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island is in the shape of a pear</a:t>
            </a:r>
          </a:p>
          <a:p>
            <a:r>
              <a:rPr lang="en-US"/>
              <a:t>It is exactly 10 km long and 5 km wide</a:t>
            </a:r>
          </a:p>
          <a:p>
            <a:r>
              <a:rPr lang="en-US"/>
              <a:t>It has a shoreline at 0 m (sea level)</a:t>
            </a:r>
          </a:p>
          <a:p>
            <a:r>
              <a:rPr lang="en-US"/>
              <a:t>It has a hill at the south end of the island which is 90 m in height…</a:t>
            </a:r>
          </a:p>
          <a:p>
            <a:endParaRPr lang="en-US"/>
          </a:p>
          <a:p>
            <a:r>
              <a:rPr lang="en-US" b="1" i="1"/>
              <a:t>Read carefully the instructions provided!</a:t>
            </a:r>
          </a:p>
          <a:p>
            <a:endParaRPr lang="en-US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7038" y="1585913"/>
            <a:ext cx="11112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1787525"/>
            <a:ext cx="1111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on a Map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9601200" cy="5853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Title</a:t>
            </a:r>
            <a:r>
              <a:rPr lang="en-US"/>
              <a:t> – identifies the area shown, topic, focus, or purpose of the map</a:t>
            </a:r>
          </a:p>
          <a:p>
            <a:pPr>
              <a:lnSpc>
                <a:spcPct val="90000"/>
              </a:lnSpc>
            </a:pPr>
            <a:r>
              <a:rPr lang="en-US" b="1"/>
              <a:t>Legend</a:t>
            </a:r>
            <a:r>
              <a:rPr lang="en-US"/>
              <a:t> – explains the meaning of symbols and colours used on the map</a:t>
            </a:r>
          </a:p>
          <a:p>
            <a:pPr>
              <a:lnSpc>
                <a:spcPct val="90000"/>
              </a:lnSpc>
            </a:pPr>
            <a:r>
              <a:rPr lang="en-US" b="1"/>
              <a:t>Scale</a:t>
            </a:r>
            <a:r>
              <a:rPr lang="en-US"/>
              <a:t> – represents the relationship between distance on the map and distance in the real world</a:t>
            </a:r>
          </a:p>
          <a:p>
            <a:pPr>
              <a:lnSpc>
                <a:spcPct val="90000"/>
              </a:lnSpc>
            </a:pPr>
            <a:r>
              <a:rPr lang="en-US" b="1"/>
              <a:t>Direction</a:t>
            </a:r>
            <a:r>
              <a:rPr lang="en-US"/>
              <a:t> – often represented with an arrow </a:t>
            </a:r>
          </a:p>
          <a:p>
            <a:pPr>
              <a:lnSpc>
                <a:spcPct val="90000"/>
              </a:lnSpc>
            </a:pPr>
            <a:r>
              <a:rPr lang="en-US" b="1"/>
              <a:t>Border</a:t>
            </a:r>
            <a:r>
              <a:rPr lang="en-US"/>
              <a:t> – sets the map apart from other information</a:t>
            </a:r>
          </a:p>
          <a:p>
            <a:pPr>
              <a:lnSpc>
                <a:spcPct val="90000"/>
              </a:lnSpc>
            </a:pPr>
            <a:r>
              <a:rPr lang="en-US" b="1"/>
              <a:t>Date of Publication</a:t>
            </a:r>
            <a:r>
              <a:rPr lang="en-US"/>
              <a:t> – indicates how recent the map 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Labelling &amp; Colouring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Cartography</a:t>
            </a:r>
            <a:r>
              <a:rPr lang="en-US"/>
              <a:t> is the art of drawing accurate, easily readable, attractive maps.</a:t>
            </a:r>
          </a:p>
          <a:p>
            <a:r>
              <a:rPr lang="en-US" b="1"/>
              <a:t>Labels</a:t>
            </a:r>
            <a:endParaRPr lang="en-US"/>
          </a:p>
          <a:p>
            <a:pPr lvl="1"/>
            <a:r>
              <a:rPr lang="en-US"/>
              <a:t>Should be neatly printed</a:t>
            </a:r>
          </a:p>
          <a:p>
            <a:pPr lvl="1"/>
            <a:r>
              <a:rPr lang="en-US"/>
              <a:t>Should be spelled correctly</a:t>
            </a:r>
          </a:p>
          <a:p>
            <a:pPr lvl="1"/>
            <a:r>
              <a:rPr lang="en-US"/>
              <a:t>Should be parallel to the base of the map (except for natural features such as rivers and mountain ranges)</a:t>
            </a:r>
          </a:p>
          <a:p>
            <a:pPr lvl="1"/>
            <a:r>
              <a:rPr lang="en-US"/>
              <a:t>A dot should be used to locate cities, with the name of the city as close to the dot as possible.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Labelling &amp; Colouring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Labels</a:t>
            </a:r>
            <a:r>
              <a:rPr lang="en-US"/>
              <a:t> (continued)</a:t>
            </a:r>
          </a:p>
          <a:p>
            <a:pPr lvl="1"/>
            <a:r>
              <a:rPr lang="en-US"/>
              <a:t>Larger features usually have larger labels</a:t>
            </a:r>
          </a:p>
          <a:p>
            <a:pPr lvl="1"/>
            <a:r>
              <a:rPr lang="en-US"/>
              <a:t>Labels for similar features should be the same size and font – for example:</a:t>
            </a:r>
          </a:p>
          <a:p>
            <a:pPr lvl="2"/>
            <a:r>
              <a:rPr lang="en-US" i="1"/>
              <a:t>Water Body</a:t>
            </a:r>
          </a:p>
          <a:p>
            <a:pPr lvl="2"/>
            <a:r>
              <a:rPr lang="en-US"/>
              <a:t>City</a:t>
            </a:r>
          </a:p>
          <a:p>
            <a:pPr lvl="2"/>
            <a:r>
              <a:rPr lang="en-US"/>
              <a:t>PROVINCE</a:t>
            </a:r>
          </a:p>
          <a:p>
            <a:pPr lvl="2"/>
            <a:r>
              <a:rPr lang="en-US" sz="3200"/>
              <a:t>C O U N T R Y</a:t>
            </a:r>
          </a:p>
          <a:p>
            <a:pPr lvl="1"/>
            <a:r>
              <a:rPr lang="en-US"/>
              <a:t>Labels should not block other information on the map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Labelling &amp; Colouring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Colouring </a:t>
            </a:r>
            <a:endParaRPr lang="en-US"/>
          </a:p>
          <a:p>
            <a:pPr lvl="1"/>
            <a:r>
              <a:rPr lang="en-US"/>
              <a:t>Maps should be properly colour coded to show the different areas on the map</a:t>
            </a:r>
          </a:p>
          <a:p>
            <a:pPr lvl="1"/>
            <a:r>
              <a:rPr lang="en-US"/>
              <a:t>Shade consistently so that there are no light or dark patches of one colour within one feature</a:t>
            </a:r>
          </a:p>
          <a:p>
            <a:pPr lvl="1"/>
            <a:r>
              <a:rPr lang="en-US"/>
              <a:t>Use solid colours only, not shading patterns</a:t>
            </a:r>
          </a:p>
          <a:p>
            <a:pPr lvl="1"/>
            <a:r>
              <a:rPr lang="en-US"/>
              <a:t>White or black are not acceptable shading colours</a:t>
            </a:r>
          </a:p>
          <a:p>
            <a:pPr lvl="1"/>
            <a:r>
              <a:rPr lang="en-US"/>
              <a:t>Grey should be used for areas not important to the map</a:t>
            </a:r>
          </a:p>
          <a:p>
            <a:pPr lvl="1"/>
            <a:r>
              <a:rPr lang="en-US"/>
              <a:t>Blue should only be used for water bodies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on a Compass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589838" cy="5222875"/>
          </a:xfrm>
        </p:spPr>
        <p:txBody>
          <a:bodyPr/>
          <a:lstStyle/>
          <a:p>
            <a:r>
              <a:rPr lang="en-US"/>
              <a:t>A compass is a way of finding direction</a:t>
            </a:r>
          </a:p>
          <a:p>
            <a:r>
              <a:rPr lang="en-US"/>
              <a:t>The four cardinal points are N, E, S, W</a:t>
            </a:r>
          </a:p>
          <a:p>
            <a:r>
              <a:rPr lang="en-US"/>
              <a:t>The twelve ordinal points are NE, SE, SW, NW, NNE, ENE, ESE, SSE, SSW, WSW, WNW, NNW</a:t>
            </a:r>
          </a:p>
          <a:p>
            <a:r>
              <a:rPr lang="en-US"/>
              <a:t>The points all have corresponding degrees of a circle (0° → 360°)</a:t>
            </a:r>
          </a:p>
        </p:txBody>
      </p:sp>
      <p:pic>
        <p:nvPicPr>
          <p:cNvPr id="50180" name="Picture 4" descr="http://www.sanitaryengineer.co.medina.oh.us/graphics/north_arrow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904038" y="4100513"/>
            <a:ext cx="26225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Lines on the Earth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Latitude</a:t>
            </a:r>
            <a:endParaRPr lang="en-US"/>
          </a:p>
          <a:p>
            <a:pPr lvl="1"/>
            <a:r>
              <a:rPr lang="en-US"/>
              <a:t>imaginary lines that measure the distance north or south of the Equator (0°)</a:t>
            </a:r>
          </a:p>
          <a:p>
            <a:pPr lvl="1"/>
            <a:r>
              <a:rPr lang="en-US"/>
              <a:t>lines are parallel to the Equator at regular intervals (approximately 111 kilometres apart)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4252913"/>
            <a:ext cx="59848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4008438" y="5243513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008438" y="5624513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4008438" y="6843713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wide design template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1099</Words>
  <Application>Microsoft Office PowerPoint</Application>
  <PresentationFormat>Custom</PresentationFormat>
  <Paragraphs>167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Worldwide design template</vt:lpstr>
      <vt:lpstr>Adobe Acrobat Document</vt:lpstr>
      <vt:lpstr>Geographer’s Toolkit</vt:lpstr>
      <vt:lpstr>Geographer’s Toolkit</vt:lpstr>
      <vt:lpstr>What is a Map?</vt:lpstr>
      <vt:lpstr>Features on a Map</vt:lpstr>
      <vt:lpstr>Map Labelling &amp; Colouring</vt:lpstr>
      <vt:lpstr>Map Labelling &amp; Colouring</vt:lpstr>
      <vt:lpstr>Map Labelling &amp; Colouring</vt:lpstr>
      <vt:lpstr>Points on a Compass</vt:lpstr>
      <vt:lpstr>Lines on the Earth</vt:lpstr>
      <vt:lpstr>Lines on the Earth</vt:lpstr>
      <vt:lpstr>Lines on the Earth</vt:lpstr>
      <vt:lpstr>Lines on the Earth</vt:lpstr>
      <vt:lpstr>Scale</vt:lpstr>
      <vt:lpstr>Scale</vt:lpstr>
      <vt:lpstr>Scale – Mapping Our Location</vt:lpstr>
      <vt:lpstr>BMLSS &amp; Sportsplex</vt:lpstr>
      <vt:lpstr>Bracebridge</vt:lpstr>
      <vt:lpstr>District of Muskoka</vt:lpstr>
      <vt:lpstr>Scale – Mapping Our Location</vt:lpstr>
      <vt:lpstr>Scale – Mapping Our Location</vt:lpstr>
      <vt:lpstr>Scale – Mapping Our Location</vt:lpstr>
      <vt:lpstr>Scale – Mapping Our Location</vt:lpstr>
      <vt:lpstr>Types of Maps</vt:lpstr>
      <vt:lpstr>Types of Maps</vt:lpstr>
      <vt:lpstr>Types of Maps</vt:lpstr>
      <vt:lpstr>Types of Maps</vt:lpstr>
      <vt:lpstr>Types of Maps</vt:lpstr>
      <vt:lpstr>Types of Maps</vt:lpstr>
      <vt:lpstr>Types of Maps</vt:lpstr>
      <vt:lpstr>Types of Maps</vt:lpstr>
      <vt:lpstr>Types of Maps</vt:lpstr>
      <vt:lpstr>Political Map of Canada</vt:lpstr>
      <vt:lpstr>Drainage Map of Canada</vt:lpstr>
      <vt:lpstr>Pear Island Mapping Exercise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Craig I.W. Marlatt</dc:creator>
  <cp:keywords/>
  <dc:description/>
  <cp:lastModifiedBy>f.brouse</cp:lastModifiedBy>
  <cp:revision>109</cp:revision>
  <cp:lastPrinted>1601-01-01T00:00:00Z</cp:lastPrinted>
  <dcterms:created xsi:type="dcterms:W3CDTF">2005-04-01T18:59:57Z</dcterms:created>
  <dcterms:modified xsi:type="dcterms:W3CDTF">2010-08-27T19:17:55Z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TC010875711033</vt:lpwstr>
  </property>
</Properties>
</file>