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57" r:id="rId9"/>
    <p:sldId id="263" r:id="rId10"/>
    <p:sldId id="258" r:id="rId11"/>
    <p:sldId id="271" r:id="rId12"/>
    <p:sldId id="259" r:id="rId13"/>
    <p:sldId id="260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80" r:id="rId23"/>
    <p:sldId id="278" r:id="rId24"/>
    <p:sldId id="281" r:id="rId25"/>
    <p:sldId id="282" r:id="rId26"/>
    <p:sldId id="283" r:id="rId27"/>
    <p:sldId id="26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9F8A-4CB3-47B2-BBD9-F57E7A084AA7}" type="datetimeFigureOut">
              <a:rPr lang="en-US" smtClean="0"/>
              <a:pPr/>
              <a:t>10/25/2010</a:t>
            </a:fld>
            <a:endParaRPr lang="en-CA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4F1F-B7E5-4B0C-AB70-05CF48AA8C85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9F8A-4CB3-47B2-BBD9-F57E7A084AA7}" type="datetimeFigureOut">
              <a:rPr lang="en-US" smtClean="0"/>
              <a:pPr/>
              <a:t>10/25/2010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4F1F-B7E5-4B0C-AB70-05CF48AA8C85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9F8A-4CB3-47B2-BBD9-F57E7A084AA7}" type="datetimeFigureOut">
              <a:rPr lang="en-US" smtClean="0"/>
              <a:pPr/>
              <a:t>10/25/2010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4F1F-B7E5-4B0C-AB70-05CF48AA8C85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9F8A-4CB3-47B2-BBD9-F57E7A084AA7}" type="datetimeFigureOut">
              <a:rPr lang="en-US" smtClean="0"/>
              <a:pPr/>
              <a:t>10/25/2010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4F1F-B7E5-4B0C-AB70-05CF48AA8C85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9F8A-4CB3-47B2-BBD9-F57E7A084AA7}" type="datetimeFigureOut">
              <a:rPr lang="en-US" smtClean="0"/>
              <a:pPr/>
              <a:t>10/25/2010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4F1F-B7E5-4B0C-AB70-05CF48AA8C85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9F8A-4CB3-47B2-BBD9-F57E7A084AA7}" type="datetimeFigureOut">
              <a:rPr lang="en-US" smtClean="0"/>
              <a:pPr/>
              <a:t>10/25/2010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4F1F-B7E5-4B0C-AB70-05CF48AA8C85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9F8A-4CB3-47B2-BBD9-F57E7A084AA7}" type="datetimeFigureOut">
              <a:rPr lang="en-US" smtClean="0"/>
              <a:pPr/>
              <a:t>10/25/2010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4F1F-B7E5-4B0C-AB70-05CF48AA8C85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9F8A-4CB3-47B2-BBD9-F57E7A084AA7}" type="datetimeFigureOut">
              <a:rPr lang="en-US" smtClean="0"/>
              <a:pPr/>
              <a:t>10/25/2010</a:t>
            </a:fld>
            <a:endParaRPr lang="en-C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244F1F-B7E5-4B0C-AB70-05CF48AA8C85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9F8A-4CB3-47B2-BBD9-F57E7A084AA7}" type="datetimeFigureOut">
              <a:rPr lang="en-US" smtClean="0"/>
              <a:pPr/>
              <a:t>10/25/2010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4F1F-B7E5-4B0C-AB70-05CF48AA8C85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9F8A-4CB3-47B2-BBD9-F57E7A084AA7}" type="datetimeFigureOut">
              <a:rPr lang="en-US" smtClean="0"/>
              <a:pPr/>
              <a:t>10/25/2010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8244F1F-B7E5-4B0C-AB70-05CF48AA8C85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5D09F8A-4CB3-47B2-BBD9-F57E7A084AA7}" type="datetimeFigureOut">
              <a:rPr lang="en-US" smtClean="0"/>
              <a:pPr/>
              <a:t>10/25/2010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4F1F-B7E5-4B0C-AB70-05CF48AA8C85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5D09F8A-4CB3-47B2-BBD9-F57E7A084AA7}" type="datetimeFigureOut">
              <a:rPr lang="en-US" smtClean="0"/>
              <a:pPr/>
              <a:t>10/25/2010</a:t>
            </a:fld>
            <a:endParaRPr lang="en-C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8244F1F-B7E5-4B0C-AB70-05CF48AA8C85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ngm.nationalgeographic.com/2008/02/black-pharaohs/egypt-quiz-interactive" TargetMode="External"/><Relationship Id="rId2" Type="http://schemas.openxmlformats.org/officeDocument/2006/relationships/hyperlink" Target="http://ngm.nationalgeographic.com/video/player?titleID=141428148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gyptianmyths.net/ka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600200"/>
            <a:ext cx="6480048" cy="230124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Worldview </a:t>
            </a:r>
            <a:br>
              <a:rPr lang="en-US" sz="4800" dirty="0" smtClean="0"/>
            </a:br>
            <a:r>
              <a:rPr lang="en-US" sz="4800" dirty="0" smtClean="0"/>
              <a:t>and </a:t>
            </a:r>
            <a:br>
              <a:rPr lang="en-US" sz="4800" dirty="0" smtClean="0"/>
            </a:br>
            <a:r>
              <a:rPr lang="en-US" sz="4800" dirty="0" smtClean="0"/>
              <a:t>Theology</a:t>
            </a:r>
            <a:endParaRPr lang="en-CA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05200"/>
            <a:ext cx="6480048" cy="1752600"/>
          </a:xfrm>
        </p:spPr>
        <p:txBody>
          <a:bodyPr/>
          <a:lstStyle/>
          <a:p>
            <a:r>
              <a:rPr lang="en-US" dirty="0" smtClean="0"/>
              <a:t>In</a:t>
            </a:r>
          </a:p>
          <a:p>
            <a:r>
              <a:rPr lang="en-US" dirty="0" smtClean="0"/>
              <a:t>Ancient Egypt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"ka" is a very complex part of the symbolism in ancient Egyptian mythology and represents several things</a:t>
            </a:r>
          </a:p>
          <a:p>
            <a:r>
              <a:rPr lang="en-US" dirty="0" smtClean="0"/>
              <a:t>the ka is a symbol of the reception of the life powers from each man from the gods</a:t>
            </a:r>
          </a:p>
          <a:p>
            <a:r>
              <a:rPr lang="en-US" dirty="0" smtClean="0"/>
              <a:t>it is the source of these powers</a:t>
            </a:r>
          </a:p>
          <a:p>
            <a:r>
              <a:rPr lang="en-US" dirty="0" smtClean="0"/>
              <a:t>and it is the spiritual double that resides with every man, like a soul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Creation of Ka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Kas resided in the gods as well</a:t>
            </a:r>
          </a:p>
          <a:p>
            <a:r>
              <a:rPr lang="en-US" dirty="0" smtClean="0"/>
              <a:t> Egyptians often placated the kas of the deities in order to receive favors</a:t>
            </a:r>
          </a:p>
          <a:p>
            <a:r>
              <a:rPr lang="en-US" dirty="0" smtClean="0"/>
              <a:t>The divine kas also served as guardians: Osiris was often called the ka of the pyramids.</a:t>
            </a:r>
          </a:p>
          <a:p>
            <a:r>
              <a:rPr lang="en-US" dirty="0" smtClean="0"/>
              <a:t>The god Khnemu who was said to create each man out of clay on his potter's wheel also molded the ka at the same time.</a:t>
            </a:r>
          </a:p>
          <a:p>
            <a:pPr>
              <a:buNone/>
            </a:pPr>
            <a:endParaRPr lang="en-CA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The ka as a spiritual double was born with every man and lived on after he died as long as it had a place to live</a:t>
            </a:r>
          </a:p>
          <a:p>
            <a:r>
              <a:rPr lang="en-US" dirty="0" smtClean="0"/>
              <a:t>The ka lived within the body of the individual and therefore needed that body after death</a:t>
            </a:r>
          </a:p>
          <a:p>
            <a:r>
              <a:rPr lang="en-US" dirty="0" smtClean="0"/>
              <a:t>This is why the Egyptians mummified their dead</a:t>
            </a:r>
          </a:p>
          <a:p>
            <a:r>
              <a:rPr lang="en-US" dirty="0" smtClean="0"/>
              <a:t>If the body decomposed, their spiritual double would die and the deceased would lose their chance for eternal life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Ka is the Reason for Mummification</a:t>
            </a:r>
            <a:endParaRPr lang="en-CA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 as conscience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the ka acted, all was well, both spiritually and materially</a:t>
            </a:r>
          </a:p>
          <a:p>
            <a:r>
              <a:rPr lang="en-US" dirty="0" smtClean="0"/>
              <a:t> Sin was called "an abomination of the ka"</a:t>
            </a:r>
          </a:p>
          <a:p>
            <a:r>
              <a:rPr lang="en-US" dirty="0" smtClean="0"/>
              <a:t>The ka could also be seen as the conscience or guide of each individual, urging kindness, quietude, honor and compassion</a:t>
            </a:r>
          </a:p>
          <a:p>
            <a:r>
              <a:rPr lang="en-US" dirty="0" smtClean="0"/>
              <a:t>In images and statues of the ka, they are depicted as their owner in an idealized state of youth, vigor and beauty</a:t>
            </a:r>
          </a:p>
          <a:p>
            <a:r>
              <a:rPr lang="en-US" dirty="0" smtClean="0"/>
              <a:t>The ka is the origin and giver of all the Egyptians saw as desirable, especially eternal life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 Reigns Supreme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/>
          <a:lstStyle/>
          <a:p>
            <a:r>
              <a:rPr lang="en-US" dirty="0" smtClean="0"/>
              <a:t>An Egyptian euphemism for death was "going to one's ka”</a:t>
            </a:r>
          </a:p>
          <a:p>
            <a:r>
              <a:rPr lang="en-US" dirty="0" smtClean="0"/>
              <a:t>After death the ka became supreme</a:t>
            </a:r>
          </a:p>
          <a:p>
            <a:r>
              <a:rPr lang="en-US" dirty="0" smtClean="0"/>
              <a:t>Kings thus claimed to have multiple kas</a:t>
            </a:r>
          </a:p>
          <a:p>
            <a:r>
              <a:rPr lang="en-US" dirty="0" smtClean="0"/>
              <a:t>Ramesses II announced that he had over 20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Representation</a:t>
            </a:r>
            <a:r>
              <a:rPr lang="en-CA" dirty="0" smtClean="0"/>
              <a:t>:</a:t>
            </a:r>
          </a:p>
          <a:p>
            <a:r>
              <a:rPr lang="en-US" dirty="0" smtClean="0"/>
              <a:t>A human-headed bird </a:t>
            </a:r>
          </a:p>
          <a:p>
            <a:r>
              <a:rPr lang="en-US" dirty="0" smtClean="0"/>
              <a:t>Hieroglyphic</a:t>
            </a:r>
          </a:p>
          <a:p>
            <a:r>
              <a:rPr lang="en-US" dirty="0" smtClean="0"/>
              <a:t>Ba bird often depicted hovering over the deceased’s mummy or leaving or entering the tomb</a:t>
            </a:r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  <p:pic>
        <p:nvPicPr>
          <p:cNvPr id="4" name="Picture 3" descr="ba sculptur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1447800"/>
            <a:ext cx="1190625" cy="1343025"/>
          </a:xfrm>
          <a:prstGeom prst="rect">
            <a:avLst/>
          </a:prstGeom>
        </p:spPr>
      </p:pic>
      <p:pic>
        <p:nvPicPr>
          <p:cNvPr id="5" name="Picture 4" descr="basign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2514600"/>
            <a:ext cx="896112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ahover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371600"/>
            <a:ext cx="6225490" cy="38100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Ba?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Although it is often translated as “soul” or “spirit,”</a:t>
            </a:r>
          </a:p>
          <a:p>
            <a:r>
              <a:rPr lang="en-US" dirty="0" smtClean="0"/>
              <a:t>It is best to think of it as “spiritual manifestation”</a:t>
            </a:r>
            <a:endParaRPr lang="en-CA" dirty="0" smtClean="0"/>
          </a:p>
          <a:p>
            <a:r>
              <a:rPr lang="en-US" dirty="0" smtClean="0"/>
              <a:t>It is Egyptian thought</a:t>
            </a:r>
          </a:p>
          <a:p>
            <a:r>
              <a:rPr lang="en-US" dirty="0" smtClean="0"/>
              <a:t>This is the component of humans that Egyptians believed came into being or survived after death</a:t>
            </a:r>
          </a:p>
          <a:p>
            <a:r>
              <a:rPr lang="en-US" dirty="0" smtClean="0"/>
              <a:t>Ba would leave and return to the tomb because the body in the tomb was its home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Animals thought to be the bau of Deities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In Heliopolis, the bennu bird was called the “ba of Re”</a:t>
            </a:r>
          </a:p>
          <a:p>
            <a:r>
              <a:rPr lang="en-US" dirty="0" smtClean="0"/>
              <a:t>At Memphis, the Apis bull was worshipped as the ba of Ptah or Osiris </a:t>
            </a:r>
          </a:p>
          <a:p>
            <a:r>
              <a:rPr lang="en-US" dirty="0" smtClean="0"/>
              <a:t>At times, Osiris himself was called the "ba of Re“</a:t>
            </a:r>
          </a:p>
          <a:p>
            <a:r>
              <a:rPr lang="en-US" dirty="0" smtClean="0"/>
              <a:t>In some illustrations of the Book of the Dead, ba birds are shown towing the barque of the sun during its nightly journey through the underworld</a:t>
            </a:r>
            <a:endParaRPr lang="en-C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Egyptians Concept of Race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National Geographic</a:t>
            </a:r>
            <a:endParaRPr lang="en-US" dirty="0" smtClean="0"/>
          </a:p>
          <a:p>
            <a:r>
              <a:rPr lang="en-US" dirty="0" smtClean="0"/>
              <a:t>Take the </a:t>
            </a:r>
            <a:r>
              <a:rPr lang="en-US" dirty="0" smtClean="0">
                <a:hlinkClick r:id="rId3"/>
              </a:rPr>
              <a:t>Quiz</a:t>
            </a:r>
            <a:endParaRPr lang="en-US" dirty="0" smtClean="0"/>
          </a:p>
          <a:p>
            <a:r>
              <a:rPr lang="en-US" dirty="0" smtClean="0"/>
              <a:t>How did you do?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Presentation Will Address: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Ma’at</a:t>
            </a:r>
          </a:p>
          <a:p>
            <a:r>
              <a:rPr lang="en-US" dirty="0" smtClean="0"/>
              <a:t>Ka</a:t>
            </a:r>
          </a:p>
          <a:p>
            <a:r>
              <a:rPr lang="en-US" dirty="0" smtClean="0"/>
              <a:t>Ba</a:t>
            </a:r>
          </a:p>
          <a:p>
            <a:r>
              <a:rPr lang="en-US" dirty="0" smtClean="0"/>
              <a:t>The Afterlife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Race in Ancient Egypt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Race was determined by culture not the colour of a person’s skin</a:t>
            </a:r>
          </a:p>
          <a:p>
            <a:r>
              <a:rPr lang="en-US" dirty="0" smtClean="0"/>
              <a:t>Anyone who adopted the Egyptian language, customs and culture would be considered Egyptian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7600" cy="1143000"/>
          </a:xfrm>
        </p:spPr>
        <p:txBody>
          <a:bodyPr/>
          <a:lstStyle/>
          <a:p>
            <a:r>
              <a:rPr lang="en-US" dirty="0" smtClean="0"/>
              <a:t>Colour Symbolism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467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White </a:t>
            </a:r>
            <a:r>
              <a:rPr lang="en-US" dirty="0" smtClean="0"/>
              <a:t>was the symbol of purity and sacredness</a:t>
            </a:r>
          </a:p>
          <a:p>
            <a:r>
              <a:rPr lang="en-US" dirty="0" smtClean="0"/>
              <a:t>The baboon, ox and hippopotamus were depicted </a:t>
            </a:r>
            <a:r>
              <a:rPr lang="en-US" dirty="0" smtClean="0"/>
              <a:t>white</a:t>
            </a:r>
          </a:p>
          <a:p>
            <a:r>
              <a:rPr lang="en-US" dirty="0" smtClean="0"/>
              <a:t>Ritual objects and tools were white</a:t>
            </a:r>
          </a:p>
          <a:p>
            <a:r>
              <a:rPr lang="en-US" dirty="0" smtClean="0"/>
              <a:t>White sandals were worn and holy ceremonies</a:t>
            </a:r>
            <a:endParaRPr lang="en-CA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is </a:t>
            </a:r>
            <a:r>
              <a:rPr lang="en-US" dirty="0" smtClean="0"/>
              <a:t>the colour of chaos and </a:t>
            </a:r>
            <a:r>
              <a:rPr lang="en-US" dirty="0" smtClean="0"/>
              <a:t>aggression</a:t>
            </a:r>
          </a:p>
          <a:p>
            <a:r>
              <a:rPr lang="en-US" dirty="0" smtClean="0"/>
              <a:t>It is also the colour of life and victory</a:t>
            </a:r>
            <a:endParaRPr lang="en-US" dirty="0" smtClean="0"/>
          </a:p>
          <a:p>
            <a:r>
              <a:rPr lang="en-US" dirty="0" smtClean="0"/>
              <a:t>Nubia </a:t>
            </a:r>
            <a:r>
              <a:rPr lang="en-US" dirty="0" smtClean="0"/>
              <a:t>was </a:t>
            </a:r>
            <a:r>
              <a:rPr lang="en-US" dirty="0" smtClean="0"/>
              <a:t>associated with red </a:t>
            </a:r>
            <a:r>
              <a:rPr lang="en-US" dirty="0" smtClean="0"/>
              <a:t>in writing and imagery</a:t>
            </a:r>
          </a:p>
          <a:p>
            <a:r>
              <a:rPr lang="en-US" dirty="0" smtClean="0"/>
              <a:t>Egyptians had a long history of conflict with their Southern neighbours</a:t>
            </a:r>
          </a:p>
          <a:p>
            <a:r>
              <a:rPr lang="en-US" dirty="0" smtClean="0"/>
              <a:t>The Egyptians (among others) sought control of the gold and copper rich Nubian region</a:t>
            </a:r>
          </a:p>
          <a:p>
            <a:r>
              <a:rPr lang="en-US" dirty="0" smtClean="0"/>
              <a:t>Egyptians would paint their bodies with red ochre for celebrations</a:t>
            </a:r>
            <a:endParaRPr lang="en-US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Colour symbolism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Green symbolized life and resurrection</a:t>
            </a:r>
          </a:p>
          <a:p>
            <a:r>
              <a:rPr lang="en-US" dirty="0" smtClean="0"/>
              <a:t>Malachite, which is a vibrant green mineral was used to colour funerary imagery and the underworld</a:t>
            </a:r>
          </a:p>
          <a:p>
            <a:r>
              <a:rPr lang="en-US" dirty="0" smtClean="0"/>
              <a:t>Osiris had green skin to denote his power over vegetation and his own resurrection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Symbolic of death and night</a:t>
            </a:r>
          </a:p>
          <a:p>
            <a:r>
              <a:rPr lang="en-US" dirty="0" smtClean="0"/>
              <a:t>Osiris was called “the black one”</a:t>
            </a:r>
          </a:p>
          <a:p>
            <a:r>
              <a:rPr lang="en-US" dirty="0" smtClean="0"/>
              <a:t>Queen Nefertari was portrayed with black skin though she was not African</a:t>
            </a:r>
          </a:p>
          <a:p>
            <a:r>
              <a:rPr lang="en-US" dirty="0" smtClean="0"/>
              <a:t>The underworld was black</a:t>
            </a:r>
          </a:p>
          <a:p>
            <a:r>
              <a:rPr lang="en-US" dirty="0" smtClean="0"/>
              <a:t>It was also symbolic of resurrection; life and fertility</a:t>
            </a:r>
          </a:p>
          <a:p>
            <a:r>
              <a:rPr lang="en-US" dirty="0" smtClean="0"/>
              <a:t>The fertile soil (silt) of the Nile was black</a:t>
            </a:r>
          </a:p>
          <a:p>
            <a:r>
              <a:rPr lang="en-US" dirty="0" smtClean="0"/>
              <a:t>Egyptians referred to their country as “kemet” meaning the Black Land.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Yellow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Created using natural ochre of oxides; orpiment (arsenic </a:t>
            </a:r>
            <a:r>
              <a:rPr lang="en-US" dirty="0" err="1" smtClean="0"/>
              <a:t>trisulphide</a:t>
            </a:r>
            <a:r>
              <a:rPr lang="en-US" dirty="0" smtClean="0"/>
              <a:t>)</a:t>
            </a:r>
          </a:p>
          <a:p>
            <a:r>
              <a:rPr lang="en-US" dirty="0" smtClean="0"/>
              <a:t>Symbolic for Imperishable; impenetrable; eternal and indestructible</a:t>
            </a:r>
          </a:p>
          <a:p>
            <a:r>
              <a:rPr lang="en-US" dirty="0" smtClean="0"/>
              <a:t>Gods skin was yellow and by extension:</a:t>
            </a:r>
          </a:p>
          <a:p>
            <a:r>
              <a:rPr lang="en-US" dirty="0" smtClean="0"/>
              <a:t>Gold </a:t>
            </a:r>
            <a:r>
              <a:rPr lang="en-US" dirty="0" smtClean="0"/>
              <a:t>was the colour of the Gods</a:t>
            </a:r>
          </a:p>
          <a:p>
            <a:r>
              <a:rPr lang="en-US" dirty="0" smtClean="0"/>
              <a:t>Egyptians believed that the Gods were made completely of Gold – including their </a:t>
            </a:r>
            <a:r>
              <a:rPr lang="en-US" dirty="0" smtClean="0"/>
              <a:t>bones</a:t>
            </a:r>
            <a:r>
              <a:rPr lang="en-US" dirty="0" smtClean="0"/>
              <a:t>!</a:t>
            </a:r>
            <a:endParaRPr lang="en-US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Made by combining iron and copper oxides with silica and calcium</a:t>
            </a:r>
          </a:p>
          <a:p>
            <a:r>
              <a:rPr lang="en-US" dirty="0" smtClean="0"/>
              <a:t>Sky and water; the heavens and primeval flood</a:t>
            </a:r>
          </a:p>
          <a:p>
            <a:r>
              <a:rPr lang="en-US" dirty="0" smtClean="0"/>
              <a:t>By extension, blue came to symbolize life and re-birth</a:t>
            </a:r>
          </a:p>
          <a:p>
            <a:r>
              <a:rPr lang="en-US" dirty="0" err="1" smtClean="0"/>
              <a:t>Amon</a:t>
            </a:r>
            <a:r>
              <a:rPr lang="en-US" dirty="0" smtClean="0"/>
              <a:t> was given a blue face to represent his role in the creation of the world</a:t>
            </a:r>
          </a:p>
          <a:p>
            <a:r>
              <a:rPr lang="en-US" dirty="0" smtClean="0"/>
              <a:t>The Gods were believed to have hair made of lapis </a:t>
            </a:r>
            <a:r>
              <a:rPr lang="en-US" dirty="0" err="1" smtClean="0"/>
              <a:t>lazulli</a:t>
            </a:r>
            <a:r>
              <a:rPr lang="en-US" dirty="0" smtClean="0"/>
              <a:t> (a </a:t>
            </a:r>
            <a:r>
              <a:rPr lang="en-US" smtClean="0"/>
              <a:t>blue stone)</a:t>
            </a:r>
            <a:endParaRPr lang="en-CA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Ancient Egypt: The Mythology. </a:t>
            </a:r>
            <a:r>
              <a:rPr lang="en-CA" dirty="0" smtClean="0">
                <a:hlinkClick r:id="rId2"/>
              </a:rPr>
              <a:t>http://www.egyptianmyths.net/ka.htm</a:t>
            </a:r>
            <a:r>
              <a:rPr lang="en-CA" dirty="0" smtClean="0"/>
              <a:t> (Accessed 21 October 2010).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Ma’at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representations:</a:t>
            </a:r>
          </a:p>
          <a:p>
            <a:r>
              <a:rPr lang="en-US" dirty="0" smtClean="0"/>
              <a:t>Ostrich feather  </a:t>
            </a:r>
          </a:p>
          <a:p>
            <a:r>
              <a:rPr lang="en-US" dirty="0" smtClean="0"/>
              <a:t>Scales </a:t>
            </a:r>
          </a:p>
          <a:p>
            <a:r>
              <a:rPr lang="en-US" dirty="0" smtClean="0"/>
              <a:t>Primeval mound</a:t>
            </a:r>
          </a:p>
        </p:txBody>
      </p:sp>
      <p:pic>
        <p:nvPicPr>
          <p:cNvPr id="4" name="Picture 3" descr="feath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285999"/>
            <a:ext cx="457200" cy="560439"/>
          </a:xfrm>
          <a:prstGeom prst="rect">
            <a:avLst/>
          </a:prstGeom>
        </p:spPr>
      </p:pic>
      <p:pic>
        <p:nvPicPr>
          <p:cNvPr id="5" name="Picture 4" descr="Ma'at primeval mound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3505200"/>
            <a:ext cx="1116013" cy="3619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Ma’at</a:t>
            </a:r>
            <a:endParaRPr lang="en-CA" dirty="0"/>
          </a:p>
        </p:txBody>
      </p:sp>
      <p:pic>
        <p:nvPicPr>
          <p:cNvPr id="4" name="Content Placeholder 3" descr="maatbi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1066800"/>
            <a:ext cx="2514600" cy="4556657"/>
          </a:xfrm>
        </p:spPr>
      </p:pic>
      <p:sp>
        <p:nvSpPr>
          <p:cNvPr id="5" name="TextBox 4"/>
          <p:cNvSpPr txBox="1"/>
          <p:nvPr/>
        </p:nvSpPr>
        <p:spPr>
          <a:xfrm>
            <a:off x="685800" y="1219200"/>
            <a:ext cx="5410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The goddess of the physical and moral law, order and truth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Wife of Thoth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Her eight children were the chief gods of Hermopolis who created the earth and all that is in it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Depicted as a woman seated or standing wearing an ostrich feather in her hair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She holds a sceptre and an ankh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4495800" cy="1143000"/>
          </a:xfrm>
        </p:spPr>
        <p:txBody>
          <a:bodyPr/>
          <a:lstStyle/>
          <a:p>
            <a:pPr algn="l"/>
            <a:r>
              <a:rPr lang="en-US" dirty="0" smtClean="0"/>
              <a:t>Symbols of Ma’at</a:t>
            </a:r>
            <a:endParaRPr lang="en-CA" dirty="0"/>
          </a:p>
        </p:txBody>
      </p:sp>
      <p:pic>
        <p:nvPicPr>
          <p:cNvPr id="4" name="Content Placeholder 3" descr="maat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53200" y="533400"/>
            <a:ext cx="1447800" cy="633413"/>
          </a:xfrm>
        </p:spPr>
      </p:pic>
      <p:sp>
        <p:nvSpPr>
          <p:cNvPr id="5" name="TextBox 4"/>
          <p:cNvSpPr txBox="1"/>
          <p:nvPr/>
        </p:nvSpPr>
        <p:spPr>
          <a:xfrm>
            <a:off x="685800" y="1219200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The primeval mound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The creator god stood on it at the beginning </a:t>
            </a:r>
          </a:p>
          <a:p>
            <a:r>
              <a:rPr lang="en-US" sz="3200" dirty="0" smtClean="0"/>
              <a:t>  of time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The principles of Ma’at were put in place  </a:t>
            </a:r>
          </a:p>
          <a:p>
            <a:r>
              <a:rPr lang="en-US" sz="3200" dirty="0" smtClean="0"/>
              <a:t>  when chaos ended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The ostrich feather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It was the feather of Ma’at against which </a:t>
            </a:r>
          </a:p>
          <a:p>
            <a:r>
              <a:rPr lang="en-US" sz="3200" dirty="0" smtClean="0"/>
              <a:t> the hearts were weighed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Scales</a:t>
            </a:r>
          </a:p>
        </p:txBody>
      </p:sp>
      <p:pic>
        <p:nvPicPr>
          <p:cNvPr id="6" name="Picture 5" descr="Ma'at primeval mound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1371600"/>
            <a:ext cx="838200" cy="271848"/>
          </a:xfrm>
          <a:prstGeom prst="rect">
            <a:avLst/>
          </a:prstGeom>
        </p:spPr>
      </p:pic>
      <p:pic>
        <p:nvPicPr>
          <p:cNvPr id="7" name="Picture 6" descr="feathe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5257800" y="3429000"/>
            <a:ext cx="451515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Pharaoh and Ma’at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was Ma’at who gave the pharaoh his authority to rule </a:t>
            </a:r>
          </a:p>
          <a:p>
            <a:r>
              <a:rPr lang="en-US" dirty="0" smtClean="0"/>
              <a:t>It was the pharaohs obligation to Ma’at to uphold her principles</a:t>
            </a:r>
          </a:p>
          <a:p>
            <a:r>
              <a:rPr lang="en-US" dirty="0" smtClean="0"/>
              <a:t>The Egyptians believed that if the pharaoh did not uphold the laws of Ma’at all would be destroyed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the dead were judged in the </a:t>
            </a:r>
            <a:r>
              <a:rPr lang="en-US" i="1" dirty="0" smtClean="0"/>
              <a:t>Hall of Two Truths</a:t>
            </a:r>
            <a:r>
              <a:rPr lang="en-US" dirty="0" smtClean="0"/>
              <a:t> (Maaty) . . 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If their heart was “as light as a feather” they were granted eternal life in the Duat</a:t>
            </a:r>
          </a:p>
          <a:p>
            <a:r>
              <a:rPr lang="en-US" dirty="0" smtClean="0"/>
              <a:t>Having a weightless heart meant the soul of the deceased was not burdened by sin or evil</a:t>
            </a:r>
          </a:p>
          <a:p>
            <a:r>
              <a:rPr lang="en-US" dirty="0" smtClean="0"/>
              <a:t>IF their hearts did not “measure up,” meaning they were heavier than a feather, the soul was consumed by Ammut (goddess</a:t>
            </a:r>
          </a:p>
          <a:p>
            <a:pPr>
              <a:buNone/>
            </a:pPr>
            <a:r>
              <a:rPr lang="en-US" dirty="0" smtClean="0"/>
              <a:t>	with the head of a crocodile, the </a:t>
            </a:r>
          </a:p>
          <a:p>
            <a:pPr>
              <a:buNone/>
            </a:pPr>
            <a:r>
              <a:rPr lang="en-US" dirty="0" smtClean="0"/>
              <a:t>	forequarters of a lion, and the </a:t>
            </a:r>
          </a:p>
          <a:p>
            <a:pPr>
              <a:buNone/>
            </a:pPr>
            <a:r>
              <a:rPr lang="en-US" dirty="0" smtClean="0"/>
              <a:t>	hindquarters of a hippopotamus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ammu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4572000"/>
            <a:ext cx="211455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asig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381000"/>
            <a:ext cx="1371600" cy="13995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smtClean="0"/>
              <a:t>In art, the ka was portrayed in several ways: </a:t>
            </a:r>
          </a:p>
          <a:p>
            <a:r>
              <a:rPr lang="en-US" dirty="0" smtClean="0"/>
              <a:t>a person identical to the person whom it was associated with, as a shadowy figure, as a person with two upraised arms on his head</a:t>
            </a:r>
          </a:p>
          <a:p>
            <a:r>
              <a:rPr lang="en-US" dirty="0" smtClean="0"/>
              <a:t>The hieroglyph for the ka was the shoulders and arms with the arms bent upwards at the elbow, similar to the "touchdown" gesture in American football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86200" y="0"/>
            <a:ext cx="1524000" cy="665988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126</TotalTime>
  <Words>1190</Words>
  <Application>Microsoft Office PowerPoint</Application>
  <PresentationFormat>On-screen Show (4:3)</PresentationFormat>
  <Paragraphs>132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Technic</vt:lpstr>
      <vt:lpstr>Worldview  and  Theology</vt:lpstr>
      <vt:lpstr>This Presentation Will Address:</vt:lpstr>
      <vt:lpstr>Ma’at</vt:lpstr>
      <vt:lpstr>Ma’at</vt:lpstr>
      <vt:lpstr>Symbols of Ma’at</vt:lpstr>
      <vt:lpstr>The Pharaoh and Ma’at</vt:lpstr>
      <vt:lpstr>When the dead were judged in the Hall of Two Truths (Maaty) . . .</vt:lpstr>
      <vt:lpstr>Ka</vt:lpstr>
      <vt:lpstr>Slide 9</vt:lpstr>
      <vt:lpstr>Meaning</vt:lpstr>
      <vt:lpstr>The Creation of Ka</vt:lpstr>
      <vt:lpstr>Slide 12</vt:lpstr>
      <vt:lpstr>Ka as conscience</vt:lpstr>
      <vt:lpstr>Ka Reigns Supreme</vt:lpstr>
      <vt:lpstr>Ba</vt:lpstr>
      <vt:lpstr>Slide 16</vt:lpstr>
      <vt:lpstr>What is Ba?</vt:lpstr>
      <vt:lpstr>Animals thought to be the bau of Deities</vt:lpstr>
      <vt:lpstr>The Egyptians Concept of Race</vt:lpstr>
      <vt:lpstr>Race in Ancient Egypt</vt:lpstr>
      <vt:lpstr>Colour Symbolism</vt:lpstr>
      <vt:lpstr>Red</vt:lpstr>
      <vt:lpstr>Colour symbolism</vt:lpstr>
      <vt:lpstr>Black</vt:lpstr>
      <vt:lpstr>Yellow</vt:lpstr>
      <vt:lpstr>Blue</vt:lpstr>
      <vt:lpstr>Reference</vt:lpstr>
    </vt:vector>
  </TitlesOfParts>
  <Company>Trillium Lakelands DSB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Worldview</dc:title>
  <dc:creator>teacherbml</dc:creator>
  <cp:lastModifiedBy>teacherbml</cp:lastModifiedBy>
  <cp:revision>18</cp:revision>
  <dcterms:created xsi:type="dcterms:W3CDTF">2010-10-21T13:50:02Z</dcterms:created>
  <dcterms:modified xsi:type="dcterms:W3CDTF">2010-10-25T14:31:32Z</dcterms:modified>
</cp:coreProperties>
</file>