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0" r:id="rId6"/>
    <p:sldId id="262" r:id="rId7"/>
    <p:sldId id="261" r:id="rId8"/>
    <p:sldId id="263" r:id="rId9"/>
    <p:sldId id="264" r:id="rId10"/>
    <p:sldId id="266" r:id="rId11"/>
    <p:sldId id="267" r:id="rId12"/>
    <p:sldId id="269" r:id="rId13"/>
    <p:sldId id="270" r:id="rId14"/>
    <p:sldId id="268" r:id="rId15"/>
    <p:sldId id="271" r:id="rId16"/>
    <p:sldId id="272" r:id="rId17"/>
    <p:sldId id="273" r:id="rId18"/>
    <p:sldId id="274" r:id="rId19"/>
    <p:sldId id="275" r:id="rId20"/>
    <p:sldId id="276" r:id="rId21"/>
    <p:sldId id="277" r:id="rId22"/>
    <p:sldId id="278" r:id="rId23"/>
    <p:sldId id="283" r:id="rId24"/>
    <p:sldId id="279" r:id="rId25"/>
    <p:sldId id="282" r:id="rId26"/>
    <p:sldId id="287" r:id="rId27"/>
    <p:sldId id="281" r:id="rId28"/>
    <p:sldId id="286" r:id="rId29"/>
    <p:sldId id="284" r:id="rId30"/>
    <p:sldId id="285" r:id="rId31"/>
    <p:sldId id="288" r:id="rId32"/>
    <p:sldId id="289" r:id="rId33"/>
    <p:sldId id="280"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1" autoAdjust="0"/>
    <p:restoredTop sz="94660"/>
  </p:normalViewPr>
  <p:slideViewPr>
    <p:cSldViewPr>
      <p:cViewPr varScale="1">
        <p:scale>
          <a:sx n="93" d="100"/>
          <a:sy n="93" d="100"/>
        </p:scale>
        <p:origin x="-3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3490" name="Group 2"/>
          <p:cNvGrpSpPr>
            <a:grpSpLocks/>
          </p:cNvGrpSpPr>
          <p:nvPr/>
        </p:nvGrpSpPr>
        <p:grpSpPr bwMode="auto">
          <a:xfrm>
            <a:off x="0" y="1422400"/>
            <a:ext cx="9147175" cy="5435600"/>
            <a:chOff x="0" y="896"/>
            <a:chExt cx="5762" cy="3424"/>
          </a:xfrm>
        </p:grpSpPr>
        <p:grpSp>
          <p:nvGrpSpPr>
            <p:cNvPr id="63491" name="Group 3"/>
            <p:cNvGrpSpPr>
              <a:grpSpLocks/>
            </p:cNvGrpSpPr>
            <p:nvPr userDrawn="1"/>
          </p:nvGrpSpPr>
          <p:grpSpPr bwMode="auto">
            <a:xfrm>
              <a:off x="20" y="896"/>
              <a:ext cx="5742" cy="3424"/>
              <a:chOff x="20" y="896"/>
              <a:chExt cx="5742" cy="3424"/>
            </a:xfrm>
          </p:grpSpPr>
          <p:sp>
            <p:nvSpPr>
              <p:cNvPr id="6349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6349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349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349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6349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6349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349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349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350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350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350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350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350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63505" name="Group 17"/>
            <p:cNvGrpSpPr>
              <a:grpSpLocks/>
            </p:cNvGrpSpPr>
            <p:nvPr userDrawn="1"/>
          </p:nvGrpSpPr>
          <p:grpSpPr bwMode="auto">
            <a:xfrm>
              <a:off x="0" y="2291"/>
              <a:ext cx="1385" cy="1702"/>
              <a:chOff x="0" y="2291"/>
              <a:chExt cx="1385" cy="1702"/>
            </a:xfrm>
          </p:grpSpPr>
          <p:sp>
            <p:nvSpPr>
              <p:cNvPr id="63506"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0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08"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0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10"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11"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1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13"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14"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15"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16"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17"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1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1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20"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2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2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23"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2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25"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26"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27"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2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2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3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3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3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3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3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3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3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3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3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3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4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4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4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4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4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4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4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4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4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4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5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5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5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5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5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5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5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5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5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5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6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6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6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6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6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6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6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6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6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6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6357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6357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63572"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7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7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7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6357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7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78"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79"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6358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8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82"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83"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84"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85"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8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87"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6358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89"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90"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9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9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9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9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95"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63596"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97"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9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6359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6360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6360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6360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6360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6360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6360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6360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6360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6360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6360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6361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6361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6361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6361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6361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6361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6361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6361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6361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6361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6362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6362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6362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6362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6362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6362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6362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6362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6362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6362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6363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6363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6363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6363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6363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6363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6363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6363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6363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6363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6364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6364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6364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63643"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fld id="{60EE3E99-67E5-4D78-B789-160D1A0AED3D}" type="datetimeFigureOut">
              <a:rPr lang="en-US"/>
              <a:pPr/>
              <a:t>10/12/2010</a:t>
            </a:fld>
            <a:endParaRPr lang="en-US"/>
          </a:p>
        </p:txBody>
      </p:sp>
      <p:sp>
        <p:nvSpPr>
          <p:cNvPr id="63644"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p>
        </p:txBody>
      </p:sp>
      <p:sp>
        <p:nvSpPr>
          <p:cNvPr id="63645"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8FFA8EA8-7D4E-4A01-AEA6-D8536FD22BE7}"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3641"/>
                                        </p:tgtEl>
                                        <p:attrNameLst>
                                          <p:attrName>style.visibility</p:attrName>
                                        </p:attrNameLst>
                                      </p:cBhvr>
                                      <p:to>
                                        <p:strVal val="visible"/>
                                      </p:to>
                                    </p:set>
                                    <p:animEffect transition="in" filter="dissolve">
                                      <p:cBhvr>
                                        <p:cTn id="7" dur="500"/>
                                        <p:tgtEl>
                                          <p:spTgt spid="636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3642">
                                            <p:txEl>
                                              <p:pRg st="0" end="0"/>
                                            </p:txEl>
                                          </p:spTgt>
                                        </p:tgtEl>
                                        <p:attrNameLst>
                                          <p:attrName>style.visibility</p:attrName>
                                        </p:attrNameLst>
                                      </p:cBhvr>
                                      <p:to>
                                        <p:strVal val="visible"/>
                                      </p:to>
                                    </p:set>
                                    <p:animEffect transition="in" filter="dissolve">
                                      <p:cBhvr>
                                        <p:cTn id="12" dur="500"/>
                                        <p:tgtEl>
                                          <p:spTgt spid="636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41" grpId="0"/>
      <p:bldP spid="63642" grpId="0" build="p">
        <p:tmplLst>
          <p:tmpl lvl="1">
            <p:tnLst>
              <p:par>
                <p:cTn presetID="9" presetClass="entr" presetSubtype="0" fill="hold" nodeType="clickEffect">
                  <p:stCondLst>
                    <p:cond delay="0"/>
                  </p:stCondLst>
                  <p:childTnLst>
                    <p:set>
                      <p:cBhvr>
                        <p:cTn dur="1" fill="hold">
                          <p:stCondLst>
                            <p:cond delay="0"/>
                          </p:stCondLst>
                        </p:cTn>
                        <p:tgtEl>
                          <p:spTgt spid="63642"/>
                        </p:tgtEl>
                        <p:attrNameLst>
                          <p:attrName>style.visibility</p:attrName>
                        </p:attrNameLst>
                      </p:cBhvr>
                      <p:to>
                        <p:strVal val="visible"/>
                      </p:to>
                    </p:set>
                    <p:animEffect transition="in" filter="dissolve">
                      <p:cBhvr>
                        <p:cTn dur="500"/>
                        <p:tgtEl>
                          <p:spTgt spid="63642"/>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46D0FDB-9FDD-45FF-8A18-E3499EA9A8BB}" type="datetimeFigureOut">
              <a:rPr lang="en-US"/>
              <a:pPr/>
              <a:t>10/12/2010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357ADB-21B5-444C-A180-A30AECA0620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1AE4648-4817-4B27-8539-503762F26301}" type="datetimeFigureOut">
              <a:rPr lang="en-US"/>
              <a:pPr/>
              <a:t>10/12/2010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D5A16A-DBA3-4F6D-8371-2D421C9C18C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9276277-A9A6-405E-B968-E0778AFEFE0F}" type="datetimeFigureOut">
              <a:rPr lang="en-US"/>
              <a:pPr/>
              <a:t>10/12/2010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A6BD3C-CB2A-4B87-9D4E-CBA5C9E38DB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0159BAA-B85D-4682-89CA-162C615C7503}" type="datetimeFigureOut">
              <a:rPr lang="en-US"/>
              <a:pPr/>
              <a:t>10/12/2010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2B372E-3703-47EE-9AB9-15DCDCC5C02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7B6F2DF7-AB50-4D6A-8AE0-D0686EFB7680}" type="datetimeFigureOut">
              <a:rPr lang="en-US"/>
              <a:pPr/>
              <a:t>10/12/2010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2B008D-0730-40CD-9434-46F60B1691C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54742F0-D291-4A76-8C1A-080CFB514666}" type="datetimeFigureOut">
              <a:rPr lang="en-US"/>
              <a:pPr/>
              <a:t>10/12/2010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0ED1EC8-89F5-4F83-842E-7C1F09993C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BD01438-8AFD-4059-8AA5-20AB6DAEF79D}" type="datetimeFigureOut">
              <a:rPr lang="en-US"/>
              <a:pPr/>
              <a:t>10/12/2010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F332F27-9C1F-4BA5-B01B-E21E46B5DAB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88BBDA4-210F-46F9-B75B-3CAF7CE9E3DF}" type="datetimeFigureOut">
              <a:rPr lang="en-US"/>
              <a:pPr/>
              <a:t>10/12/2010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396BF52-E309-4419-BCED-41E20776E0D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9E4CBD4-50B1-4656-ABDE-E133485D6975}" type="datetimeFigureOut">
              <a:rPr lang="en-US"/>
              <a:pPr/>
              <a:t>10/12/2010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493A39-F245-4A3C-A9DC-9C05F23D468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D5F6B78-30F0-4ADA-9F39-C43365327AC8}" type="datetimeFigureOut">
              <a:rPr lang="en-US"/>
              <a:pPr/>
              <a:t>10/12/2010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FBD037-E519-4ACC-83AB-6668B27A754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62466" name="Group 2"/>
          <p:cNvGrpSpPr>
            <a:grpSpLocks/>
          </p:cNvGrpSpPr>
          <p:nvPr/>
        </p:nvGrpSpPr>
        <p:grpSpPr bwMode="auto">
          <a:xfrm>
            <a:off x="0" y="1422400"/>
            <a:ext cx="9147175" cy="5435600"/>
            <a:chOff x="0" y="896"/>
            <a:chExt cx="5762" cy="3424"/>
          </a:xfrm>
        </p:grpSpPr>
        <p:grpSp>
          <p:nvGrpSpPr>
            <p:cNvPr id="62467" name="Group 3"/>
            <p:cNvGrpSpPr>
              <a:grpSpLocks/>
            </p:cNvGrpSpPr>
            <p:nvPr userDrawn="1"/>
          </p:nvGrpSpPr>
          <p:grpSpPr bwMode="auto">
            <a:xfrm>
              <a:off x="20" y="896"/>
              <a:ext cx="5742" cy="3424"/>
              <a:chOff x="20" y="896"/>
              <a:chExt cx="5742" cy="3424"/>
            </a:xfrm>
          </p:grpSpPr>
          <p:sp>
            <p:nvSpPr>
              <p:cNvPr id="6246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6246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247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247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6247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6247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247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247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247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247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247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247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248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62481" name="Group 17"/>
            <p:cNvGrpSpPr>
              <a:grpSpLocks/>
            </p:cNvGrpSpPr>
            <p:nvPr userDrawn="1"/>
          </p:nvGrpSpPr>
          <p:grpSpPr bwMode="auto">
            <a:xfrm>
              <a:off x="0" y="2291"/>
              <a:ext cx="1385" cy="1702"/>
              <a:chOff x="0" y="2291"/>
              <a:chExt cx="1385" cy="1702"/>
            </a:xfrm>
          </p:grpSpPr>
          <p:sp>
            <p:nvSpPr>
              <p:cNvPr id="62482"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6248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62484"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6248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86"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87"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8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89"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90"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91"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92"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93"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6249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6249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62496"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6249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6249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62499"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0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01"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02"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03"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0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0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0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0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0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0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1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1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1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1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1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1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1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1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1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1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2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2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2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2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2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2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2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2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2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2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3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3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3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3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3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3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3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3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3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3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4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4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4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4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4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4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6254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6254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62548"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4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5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5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6255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5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54"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55"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6255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5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58"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59"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60"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61"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6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63"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6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65"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66"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6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6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6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7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71"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72"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73"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7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7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7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7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7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6257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6258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6258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6258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6258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58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58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58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58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58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58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59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6259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6259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6259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59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59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6259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59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59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59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60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6260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6260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6260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6260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6260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6260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6260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6260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6260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6261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6261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6261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6261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6261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6261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6261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6261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261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fld id="{4378B98D-5F36-46D9-B63D-BEE5260FFFF7}" type="datetimeFigureOut">
              <a:rPr lang="en-US"/>
              <a:pPr/>
              <a:t>10/12/2010</a:t>
            </a:fld>
            <a:endParaRPr lang="en-US"/>
          </a:p>
        </p:txBody>
      </p:sp>
      <p:sp>
        <p:nvSpPr>
          <p:cNvPr id="6261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p>
        </p:txBody>
      </p:sp>
      <p:sp>
        <p:nvSpPr>
          <p:cNvPr id="6262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DB1A5EFE-2185-417B-97DD-58D41ED880CE}" type="slidenum">
              <a:rPr lang="en-US"/>
              <a:pPr/>
              <a:t>‹#›</a:t>
            </a:fld>
            <a:endParaRPr lang="en-US"/>
          </a:p>
        </p:txBody>
      </p:sp>
      <p:sp>
        <p:nvSpPr>
          <p:cNvPr id="6262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2617"/>
                                        </p:tgtEl>
                                        <p:attrNameLst>
                                          <p:attrName>style.visibility</p:attrName>
                                        </p:attrNameLst>
                                      </p:cBhvr>
                                      <p:to>
                                        <p:strVal val="visible"/>
                                      </p:to>
                                    </p:set>
                                    <p:animEffect transition="in" filter="dissolve">
                                      <p:cBhvr>
                                        <p:cTn id="7" dur="500"/>
                                        <p:tgtEl>
                                          <p:spTgt spid="626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621">
                                            <p:txEl>
                                              <p:pRg st="0" end="0"/>
                                            </p:txEl>
                                          </p:spTgt>
                                        </p:tgtEl>
                                        <p:attrNameLst>
                                          <p:attrName>style.visibility</p:attrName>
                                        </p:attrNameLst>
                                      </p:cBhvr>
                                      <p:to>
                                        <p:strVal val="visible"/>
                                      </p:to>
                                    </p:set>
                                    <p:animEffect transition="in" filter="dissolve">
                                      <p:cBhvr>
                                        <p:cTn id="12" dur="500"/>
                                        <p:tgtEl>
                                          <p:spTgt spid="6262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2621">
                                            <p:txEl>
                                              <p:pRg st="1" end="1"/>
                                            </p:txEl>
                                          </p:spTgt>
                                        </p:tgtEl>
                                        <p:attrNameLst>
                                          <p:attrName>style.visibility</p:attrName>
                                        </p:attrNameLst>
                                      </p:cBhvr>
                                      <p:to>
                                        <p:strVal val="visible"/>
                                      </p:to>
                                    </p:set>
                                    <p:animEffect transition="in" filter="dissolve">
                                      <p:cBhvr>
                                        <p:cTn id="15" dur="500"/>
                                        <p:tgtEl>
                                          <p:spTgt spid="6262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2621">
                                            <p:txEl>
                                              <p:pRg st="2" end="2"/>
                                            </p:txEl>
                                          </p:spTgt>
                                        </p:tgtEl>
                                        <p:attrNameLst>
                                          <p:attrName>style.visibility</p:attrName>
                                        </p:attrNameLst>
                                      </p:cBhvr>
                                      <p:to>
                                        <p:strVal val="visible"/>
                                      </p:to>
                                    </p:set>
                                    <p:animEffect transition="in" filter="dissolve">
                                      <p:cBhvr>
                                        <p:cTn id="18" dur="500"/>
                                        <p:tgtEl>
                                          <p:spTgt spid="6262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2621">
                                            <p:txEl>
                                              <p:pRg st="3" end="3"/>
                                            </p:txEl>
                                          </p:spTgt>
                                        </p:tgtEl>
                                        <p:attrNameLst>
                                          <p:attrName>style.visibility</p:attrName>
                                        </p:attrNameLst>
                                      </p:cBhvr>
                                      <p:to>
                                        <p:strVal val="visible"/>
                                      </p:to>
                                    </p:set>
                                    <p:animEffect transition="in" filter="dissolve">
                                      <p:cBhvr>
                                        <p:cTn id="21" dur="500"/>
                                        <p:tgtEl>
                                          <p:spTgt spid="6262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62621">
                                            <p:txEl>
                                              <p:pRg st="4" end="4"/>
                                            </p:txEl>
                                          </p:spTgt>
                                        </p:tgtEl>
                                        <p:attrNameLst>
                                          <p:attrName>style.visibility</p:attrName>
                                        </p:attrNameLst>
                                      </p:cBhvr>
                                      <p:to>
                                        <p:strVal val="visible"/>
                                      </p:to>
                                    </p:set>
                                    <p:animEffect transition="in" filter="dissolve">
                                      <p:cBhvr>
                                        <p:cTn id="24" dur="500"/>
                                        <p:tgtEl>
                                          <p:spTgt spid="626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17" grpId="0"/>
      <p:bldP spid="62621" grpId="0" build="p">
        <p:tmplLst>
          <p:tmpl lvl="1">
            <p:tnLst>
              <p:par>
                <p:cTn presetID="9" presetClass="entr" presetSubtype="0" fill="hold" nodeType="clickEffect">
                  <p:stCondLst>
                    <p:cond delay="0"/>
                  </p:stCondLst>
                  <p:childTnLst>
                    <p:set>
                      <p:cBhvr>
                        <p:cTn dur="1" fill="hold">
                          <p:stCondLst>
                            <p:cond delay="0"/>
                          </p:stCondLst>
                        </p:cTn>
                        <p:tgtEl>
                          <p:spTgt spid="62621"/>
                        </p:tgtEl>
                        <p:attrNameLst>
                          <p:attrName>style.visibility</p:attrName>
                        </p:attrNameLst>
                      </p:cBhvr>
                      <p:to>
                        <p:strVal val="visible"/>
                      </p:to>
                    </p:set>
                    <p:animEffect transition="in" filter="dissolve">
                      <p:cBhvr>
                        <p:cTn dur="500"/>
                        <p:tgtEl>
                          <p:spTgt spid="6262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62621"/>
                        </p:tgtEl>
                        <p:attrNameLst>
                          <p:attrName>style.visibility</p:attrName>
                        </p:attrNameLst>
                      </p:cBhvr>
                      <p:to>
                        <p:strVal val="visible"/>
                      </p:to>
                    </p:set>
                    <p:animEffect transition="in" filter="dissolve">
                      <p:cBhvr>
                        <p:cTn dur="500"/>
                        <p:tgtEl>
                          <p:spTgt spid="6262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62621"/>
                        </p:tgtEl>
                        <p:attrNameLst>
                          <p:attrName>style.visibility</p:attrName>
                        </p:attrNameLst>
                      </p:cBhvr>
                      <p:to>
                        <p:strVal val="visible"/>
                      </p:to>
                    </p:set>
                    <p:animEffect transition="in" filter="dissolve">
                      <p:cBhvr>
                        <p:cTn dur="500"/>
                        <p:tgtEl>
                          <p:spTgt spid="6262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62621"/>
                        </p:tgtEl>
                        <p:attrNameLst>
                          <p:attrName>style.visibility</p:attrName>
                        </p:attrNameLst>
                      </p:cBhvr>
                      <p:to>
                        <p:strVal val="visible"/>
                      </p:to>
                    </p:set>
                    <p:animEffect transition="in" filter="dissolve">
                      <p:cBhvr>
                        <p:cTn dur="500"/>
                        <p:tgtEl>
                          <p:spTgt spid="6262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62621"/>
                        </p:tgtEl>
                        <p:attrNameLst>
                          <p:attrName>style.visibility</p:attrName>
                        </p:attrNameLst>
                      </p:cBhvr>
                      <p:to>
                        <p:strVal val="visible"/>
                      </p:to>
                    </p:set>
                    <p:animEffect transition="in" filter="dissolve">
                      <p:cBhvr>
                        <p:cTn dur="500"/>
                        <p:tgtEl>
                          <p:spTgt spid="62621"/>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Ih1ZWE3pe9o"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king-tut.org.uk/ancient-egyptians/ancient-egyptian-medicine.htm" TargetMode="External"/><Relationship Id="rId2" Type="http://schemas.openxmlformats.org/officeDocument/2006/relationships/hyperlink" Target="http://www.kingtutshop.com/" TargetMode="External"/><Relationship Id="rId1" Type="http://schemas.openxmlformats.org/officeDocument/2006/relationships/slideLayout" Target="../slideLayouts/slideLayout2.xml"/><Relationship Id="rId4" Type="http://schemas.openxmlformats.org/officeDocument/2006/relationships/hyperlink" Target="http://www.crystalinks.com/egyptmedicine.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Multiplicative_inverse"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image" Target="../media/image6.gif"/><Relationship Id="rId7" Type="http://schemas.openxmlformats.org/officeDocument/2006/relationships/image" Target="../media/image10.gif"/><Relationship Id="rId2" Type="http://schemas.openxmlformats.org/officeDocument/2006/relationships/image" Target="../media/image5.gif"/><Relationship Id="rId1" Type="http://schemas.openxmlformats.org/officeDocument/2006/relationships/slideLayout" Target="../slideLayouts/slideLayout7.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 Id="rId9" Type="http://schemas.openxmlformats.org/officeDocument/2006/relationships/hyperlink" Target="http://www.recoveredscience.com/const102horuseye.ht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685800" y="2130425"/>
            <a:ext cx="7772400" cy="1470025"/>
          </a:xfrm>
        </p:spPr>
        <p:txBody>
          <a:bodyPr/>
          <a:lstStyle/>
          <a:p>
            <a:r>
              <a:rPr lang="en-US" sz="5400"/>
              <a:t>Scientific Innovation</a:t>
            </a:r>
            <a:endParaRPr lang="en-CA" sz="5400"/>
          </a:p>
        </p:txBody>
      </p:sp>
      <p:sp>
        <p:nvSpPr>
          <p:cNvPr id="3" name="Subtitle 2"/>
          <p:cNvSpPr>
            <a:spLocks noGrp="1"/>
          </p:cNvSpPr>
          <p:nvPr>
            <p:ph type="subTitle" idx="4294967295"/>
          </p:nvPr>
        </p:nvSpPr>
        <p:spPr>
          <a:xfrm>
            <a:off x="1250950" y="3873500"/>
            <a:ext cx="6642100" cy="1741488"/>
          </a:xfrm>
        </p:spPr>
        <p:txBody>
          <a:bodyPr>
            <a:normAutofit/>
          </a:bodyPr>
          <a:lstStyle/>
          <a:p>
            <a:pPr marL="0" indent="0" algn="ctr">
              <a:buFont typeface="Arial" charset="0"/>
              <a:buNone/>
            </a:pPr>
            <a:r>
              <a:rPr lang="en-US">
                <a:solidFill>
                  <a:srgbClr val="898989"/>
                </a:solidFill>
              </a:rPr>
              <a:t>Ancient Egypt</a:t>
            </a:r>
            <a:endParaRPr lang="en-CA">
              <a:solidFill>
                <a:srgbClr val="89898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dissolve">
                                      <p:cBhvr>
                                        <p:cTn id="7" dur="500"/>
                                        <p:tgtEl>
                                          <p:spTgt spid="133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r>
              <a:rPr lang="en-US"/>
              <a:t>The year begins …</a:t>
            </a:r>
            <a:endParaRPr lang="en-CA"/>
          </a:p>
        </p:txBody>
      </p:sp>
      <p:sp>
        <p:nvSpPr>
          <p:cNvPr id="22530" name="Content Placeholder 2"/>
          <p:cNvSpPr>
            <a:spLocks noGrp="1"/>
          </p:cNvSpPr>
          <p:nvPr>
            <p:ph idx="4294967295"/>
          </p:nvPr>
        </p:nvSpPr>
        <p:spPr/>
        <p:txBody>
          <a:bodyPr/>
          <a:lstStyle/>
          <a:p>
            <a:r>
              <a:rPr lang="en-US"/>
              <a:t>The “opening of the year” was signaled by the appearance of the star Sirius in the constellation Canis Major near or on June 21</a:t>
            </a:r>
          </a:p>
          <a:p>
            <a:r>
              <a:rPr lang="en-US"/>
              <a:t>This constellation was called “the going up of the goddess Sothis” by the Egyptians</a:t>
            </a:r>
          </a:p>
          <a:p>
            <a:r>
              <a:rPr lang="en-US"/>
              <a:t>Visible just before sunrise, this is still one of the brightest stars</a:t>
            </a:r>
            <a:endParaRPr lang="en-C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r>
              <a:rPr lang="en-US"/>
              <a:t>360 + 5 = 365 Days</a:t>
            </a:r>
            <a:endParaRPr lang="en-CA"/>
          </a:p>
        </p:txBody>
      </p:sp>
      <p:sp>
        <p:nvSpPr>
          <p:cNvPr id="3" name="Content Placeholder 2"/>
          <p:cNvSpPr>
            <a:spLocks noGrp="1"/>
          </p:cNvSpPr>
          <p:nvPr>
            <p:ph idx="4294967295"/>
          </p:nvPr>
        </p:nvSpPr>
        <p:spPr/>
        <p:txBody>
          <a:bodyPr>
            <a:normAutofit/>
          </a:bodyPr>
          <a:lstStyle/>
          <a:p>
            <a:pPr>
              <a:lnSpc>
                <a:spcPct val="90000"/>
              </a:lnSpc>
            </a:pPr>
            <a:r>
              <a:rPr lang="en-US" sz="3000"/>
              <a:t>Although the Egyptian formal calendar was 360 days, they had 5 days set apart for celebrating the beginning of a new year</a:t>
            </a:r>
          </a:p>
          <a:p>
            <a:pPr>
              <a:lnSpc>
                <a:spcPct val="90000"/>
              </a:lnSpc>
            </a:pPr>
            <a:r>
              <a:rPr lang="en-US" sz="3000"/>
              <a:t>“the yearly 5 days” were full of feasting, celebration and rituals</a:t>
            </a:r>
          </a:p>
          <a:p>
            <a:pPr>
              <a:lnSpc>
                <a:spcPct val="90000"/>
              </a:lnSpc>
            </a:pPr>
            <a:r>
              <a:rPr lang="en-US" sz="3000"/>
              <a:t>Because they did not account for a leap year, their calendar and the seasons gradually became out of step </a:t>
            </a:r>
          </a:p>
          <a:p>
            <a:pPr>
              <a:lnSpc>
                <a:spcPct val="90000"/>
              </a:lnSpc>
            </a:pPr>
            <a:r>
              <a:rPr lang="en-US" sz="3000"/>
              <a:t>By the end of the old kingdom there was a 5 month discrepancy!!</a:t>
            </a:r>
          </a:p>
          <a:p>
            <a:pPr>
              <a:lnSpc>
                <a:spcPct val="90000"/>
              </a:lnSpc>
              <a:buFont typeface="Arial" charset="0"/>
              <a:buNone/>
            </a:pPr>
            <a:endParaRPr lang="en-CA" sz="3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lstStyle/>
          <a:p>
            <a:r>
              <a:rPr lang="en-US"/>
              <a:t>More order was needed</a:t>
            </a:r>
            <a:endParaRPr lang="en-CA"/>
          </a:p>
        </p:txBody>
      </p:sp>
      <p:sp>
        <p:nvSpPr>
          <p:cNvPr id="24578" name="Content Placeholder 2"/>
          <p:cNvSpPr>
            <a:spLocks noGrp="1"/>
          </p:cNvSpPr>
          <p:nvPr>
            <p:ph idx="4294967295"/>
          </p:nvPr>
        </p:nvSpPr>
        <p:spPr/>
        <p:txBody>
          <a:bodyPr/>
          <a:lstStyle/>
          <a:p>
            <a:r>
              <a:rPr lang="en-US"/>
              <a:t>Administrators needed a more simple calendar that did not rely on priests looking at the sunrise to determine when a month starts</a:t>
            </a:r>
          </a:p>
          <a:p>
            <a:r>
              <a:rPr lang="en-US"/>
              <a:t>A calendar that had the same number of days in every month and the same number of months in every year was needed </a:t>
            </a:r>
          </a:p>
          <a:p>
            <a:endParaRPr lang="en-C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r>
              <a:rPr lang="en-US"/>
              <a:t>A Civil Calendar is introduced</a:t>
            </a:r>
            <a:endParaRPr lang="en-CA"/>
          </a:p>
        </p:txBody>
      </p:sp>
      <p:sp>
        <p:nvSpPr>
          <p:cNvPr id="25602" name="Content Placeholder 2"/>
          <p:cNvSpPr>
            <a:spLocks noGrp="1"/>
          </p:cNvSpPr>
          <p:nvPr>
            <p:ph idx="4294967295"/>
          </p:nvPr>
        </p:nvSpPr>
        <p:spPr/>
        <p:txBody>
          <a:bodyPr/>
          <a:lstStyle/>
          <a:p>
            <a:r>
              <a:rPr lang="en-US"/>
              <a:t>12 months each with 30 days in 3 ten day weeks</a:t>
            </a:r>
          </a:p>
          <a:p>
            <a:r>
              <a:rPr lang="en-US"/>
              <a:t>Followed by 5 days of public holidays to give 365 days in a year</a:t>
            </a:r>
          </a:p>
          <a:p>
            <a:r>
              <a:rPr lang="en-US"/>
              <a:t>The holidays celebrated the births of Osiris, Isis, Horus, Nephthys and Seth</a:t>
            </a:r>
          </a:p>
          <a:p>
            <a:r>
              <a:rPr lang="en-US"/>
              <a:t>A leap year still did not exist</a:t>
            </a:r>
            <a:endParaRPr lang="en-C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r>
              <a:rPr lang="en-US"/>
              <a:t>The Civil Calendar</a:t>
            </a:r>
            <a:endParaRPr lang="en-CA"/>
          </a:p>
        </p:txBody>
      </p:sp>
      <p:sp>
        <p:nvSpPr>
          <p:cNvPr id="3" name="Content Placeholder 2"/>
          <p:cNvSpPr>
            <a:spLocks noGrp="1"/>
          </p:cNvSpPr>
          <p:nvPr>
            <p:ph idx="4294967295"/>
          </p:nvPr>
        </p:nvSpPr>
        <p:spPr/>
        <p:txBody>
          <a:bodyPr>
            <a:normAutofit/>
          </a:bodyPr>
          <a:lstStyle/>
          <a:p>
            <a:pPr>
              <a:lnSpc>
                <a:spcPct val="80000"/>
              </a:lnSpc>
              <a:buFont typeface="Arial" charset="0"/>
              <a:buNone/>
            </a:pPr>
            <a:r>
              <a:rPr lang="en-CA" sz="2200" b="1"/>
              <a:t>AKHET (the time of flooding) June 15 - October 15  Inundation</a:t>
            </a:r>
            <a:endParaRPr lang="en-CA" sz="2200"/>
          </a:p>
          <a:p>
            <a:pPr>
              <a:lnSpc>
                <a:spcPct val="80000"/>
              </a:lnSpc>
            </a:pPr>
            <a:r>
              <a:rPr lang="en-CA" sz="2200"/>
              <a:t>1 Thoth .............. June 15 - July 15 </a:t>
            </a:r>
            <a:br>
              <a:rPr lang="en-CA" sz="2200"/>
            </a:br>
            <a:r>
              <a:rPr lang="en-CA" sz="2200"/>
              <a:t>2 Paophi .............. July 15 - August 15 </a:t>
            </a:r>
            <a:br>
              <a:rPr lang="en-CA" sz="2200"/>
            </a:br>
            <a:r>
              <a:rPr lang="en-CA" sz="2200"/>
              <a:t>3 Athyr    .............. August 15 - September 15 </a:t>
            </a:r>
            <a:br>
              <a:rPr lang="en-CA" sz="2200"/>
            </a:br>
            <a:r>
              <a:rPr lang="en-CA" sz="2200"/>
              <a:t>4 Khoyak .............. September 15 - October 15</a:t>
            </a:r>
          </a:p>
          <a:p>
            <a:pPr>
              <a:lnSpc>
                <a:spcPct val="80000"/>
              </a:lnSpc>
              <a:buFont typeface="Arial" charset="0"/>
              <a:buNone/>
            </a:pPr>
            <a:r>
              <a:rPr lang="en-CA" sz="2200" b="1"/>
              <a:t>PERET (the time of sowing) October 15 - February 15  Emergence</a:t>
            </a:r>
            <a:endParaRPr lang="en-CA" sz="2200"/>
          </a:p>
          <a:p>
            <a:pPr>
              <a:lnSpc>
                <a:spcPct val="80000"/>
              </a:lnSpc>
            </a:pPr>
            <a:r>
              <a:rPr lang="en-CA" sz="2200"/>
              <a:t>1 Tybi………................. October 15 - November 15</a:t>
            </a:r>
            <a:br>
              <a:rPr lang="en-CA" sz="2200"/>
            </a:br>
            <a:r>
              <a:rPr lang="en-CA" sz="2200"/>
              <a:t>2 Mekhir……............... November 15 - December 15 </a:t>
            </a:r>
            <a:br>
              <a:rPr lang="en-CA" sz="2200"/>
            </a:br>
            <a:r>
              <a:rPr lang="en-CA" sz="2200"/>
              <a:t>3 Phamena................. December 15 - January 15 </a:t>
            </a:r>
            <a:br>
              <a:rPr lang="en-CA" sz="2200"/>
            </a:br>
            <a:r>
              <a:rPr lang="en-CA" sz="2200"/>
              <a:t>4 Pharmuti…............... January 15 - February 15</a:t>
            </a:r>
          </a:p>
          <a:p>
            <a:pPr>
              <a:lnSpc>
                <a:spcPct val="80000"/>
              </a:lnSpc>
              <a:buFont typeface="Arial" charset="0"/>
              <a:buNone/>
            </a:pPr>
            <a:r>
              <a:rPr lang="en-CA" sz="2200" b="1"/>
              <a:t>SHEMU (the time of harvest) February 15 - June 15   Summer</a:t>
            </a:r>
            <a:endParaRPr lang="en-CA" sz="2200"/>
          </a:p>
          <a:p>
            <a:pPr>
              <a:lnSpc>
                <a:spcPct val="80000"/>
              </a:lnSpc>
            </a:pPr>
            <a:r>
              <a:rPr lang="en-CA" sz="2200"/>
              <a:t>1 Pakhons.................February 15 - March 15 </a:t>
            </a:r>
            <a:br>
              <a:rPr lang="en-CA" sz="2200"/>
            </a:br>
            <a:r>
              <a:rPr lang="en-CA" sz="2200"/>
              <a:t>2 Payni…………………….March 15 - April 15 </a:t>
            </a:r>
            <a:br>
              <a:rPr lang="en-CA" sz="2200"/>
            </a:br>
            <a:r>
              <a:rPr lang="en-CA" sz="2200"/>
              <a:t>3 Epiphi....................April 15 - May 15 </a:t>
            </a:r>
            <a:br>
              <a:rPr lang="en-CA" sz="2200"/>
            </a:br>
            <a:r>
              <a:rPr lang="en-CA" sz="2200"/>
              <a:t>4 Mesore…………………May 15 - June 15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r>
              <a:rPr lang="en-US"/>
              <a:t>The hours</a:t>
            </a:r>
            <a:endParaRPr lang="en-CA"/>
          </a:p>
        </p:txBody>
      </p:sp>
      <p:sp>
        <p:nvSpPr>
          <p:cNvPr id="3" name="Content Placeholder 2"/>
          <p:cNvSpPr>
            <a:spLocks noGrp="1"/>
          </p:cNvSpPr>
          <p:nvPr>
            <p:ph idx="4294967295"/>
          </p:nvPr>
        </p:nvSpPr>
        <p:spPr/>
        <p:txBody>
          <a:bodyPr>
            <a:normAutofit/>
          </a:bodyPr>
          <a:lstStyle/>
          <a:p>
            <a:pPr>
              <a:lnSpc>
                <a:spcPct val="90000"/>
              </a:lnSpc>
            </a:pPr>
            <a:r>
              <a:rPr lang="en-US"/>
              <a:t>Unlike most ancient civilizations, the Egyptians began and ended their days at sunrise</a:t>
            </a:r>
          </a:p>
          <a:p>
            <a:pPr>
              <a:lnSpc>
                <a:spcPct val="90000"/>
              </a:lnSpc>
            </a:pPr>
            <a:r>
              <a:rPr lang="en-US"/>
              <a:t>Day was 12 hours, numbered 1 to 12</a:t>
            </a:r>
          </a:p>
          <a:p>
            <a:pPr>
              <a:lnSpc>
                <a:spcPct val="90000"/>
              </a:lnSpc>
            </a:pPr>
            <a:r>
              <a:rPr lang="en-US"/>
              <a:t>Night was 12 hours, number 13 to 24</a:t>
            </a:r>
          </a:p>
          <a:p>
            <a:pPr>
              <a:lnSpc>
                <a:spcPct val="90000"/>
              </a:lnSpc>
            </a:pPr>
            <a:r>
              <a:rPr lang="en-US"/>
              <a:t>However, during the summer the day was longer in hours than the night and during the winter the hours in the night were longer</a:t>
            </a:r>
          </a:p>
          <a:p>
            <a:pPr>
              <a:lnSpc>
                <a:spcPct val="90000"/>
              </a:lnSpc>
            </a:pPr>
            <a:r>
              <a:rPr lang="en-US"/>
              <a:t>They used a sundial during the day and the stars at night because it was always clear</a:t>
            </a:r>
            <a:endParaRPr lang="en-C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r>
              <a:rPr lang="en-US"/>
              <a:t>Using the stars and beyond</a:t>
            </a:r>
            <a:endParaRPr lang="en-CA"/>
          </a:p>
        </p:txBody>
      </p:sp>
      <p:sp>
        <p:nvSpPr>
          <p:cNvPr id="3" name="Content Placeholder 2"/>
          <p:cNvSpPr>
            <a:spLocks noGrp="1"/>
          </p:cNvSpPr>
          <p:nvPr>
            <p:ph idx="4294967295"/>
          </p:nvPr>
        </p:nvSpPr>
        <p:spPr>
          <a:xfrm>
            <a:off x="457200" y="1371600"/>
            <a:ext cx="8229600" cy="5105400"/>
          </a:xfrm>
        </p:spPr>
        <p:txBody>
          <a:bodyPr>
            <a:normAutofit/>
          </a:bodyPr>
          <a:lstStyle/>
          <a:p>
            <a:r>
              <a:rPr lang="en-US" sz="3000"/>
              <a:t>Different stars rise at different times during the night so they could tell which hour it was using astronomy</a:t>
            </a:r>
          </a:p>
          <a:p>
            <a:r>
              <a:rPr lang="en-US" sz="3000"/>
              <a:t>Stars on the ceilings of the tombs were there so the dead kings could tell time in the afterlife!!</a:t>
            </a:r>
          </a:p>
          <a:p>
            <a:r>
              <a:rPr lang="en-US" sz="3000"/>
              <a:t>Eventually, the Egyptians used water clocks (clepsydra) </a:t>
            </a:r>
          </a:p>
          <a:p>
            <a:r>
              <a:rPr lang="en-US" sz="3000"/>
              <a:t>The clepsydra enabled Egyptians to tell time whether it was dark or light, cloudy or clear</a:t>
            </a:r>
            <a:endParaRPr lang="en-CA" sz="3000"/>
          </a:p>
          <a:p>
            <a:r>
              <a:rPr lang="en-US" sz="3000"/>
              <a:t>Its hours too varied with the seasons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US" sz="4000"/>
              <a:t>Clepsydra (at least 15</a:t>
            </a:r>
            <a:r>
              <a:rPr lang="en-US" sz="4000" baseline="30000"/>
              <a:t>th</a:t>
            </a:r>
            <a:r>
              <a:rPr lang="en-US" sz="4000"/>
              <a:t> C BC or older)</a:t>
            </a:r>
            <a:endParaRPr lang="en-CA" sz="4000"/>
          </a:p>
        </p:txBody>
      </p:sp>
      <p:pic>
        <p:nvPicPr>
          <p:cNvPr id="29698" name="Content Placeholder 3" descr="clepsydra.gif"/>
          <p:cNvPicPr>
            <a:picLocks noGrp="1" noChangeAspect="1"/>
          </p:cNvPicPr>
          <p:nvPr>
            <p:ph idx="4294967295"/>
          </p:nvPr>
        </p:nvPicPr>
        <p:blipFill>
          <a:blip r:embed="rId2"/>
          <a:srcRect/>
          <a:stretch>
            <a:fillRect/>
          </a:stretch>
        </p:blipFill>
        <p:spPr>
          <a:xfrm>
            <a:off x="381000" y="1827213"/>
            <a:ext cx="5033963" cy="4019550"/>
          </a:xfrm>
        </p:spPr>
      </p:pic>
      <p:pic>
        <p:nvPicPr>
          <p:cNvPr id="29699" name="Picture 4" descr="clepsydra1f2.gif"/>
          <p:cNvPicPr>
            <a:picLocks noChangeAspect="1"/>
          </p:cNvPicPr>
          <p:nvPr/>
        </p:nvPicPr>
        <p:blipFill>
          <a:blip r:embed="rId3"/>
          <a:srcRect/>
          <a:stretch>
            <a:fillRect/>
          </a:stretch>
        </p:blipFill>
        <p:spPr bwMode="auto">
          <a:xfrm>
            <a:off x="5638800" y="1143000"/>
            <a:ext cx="3021013" cy="4953000"/>
          </a:xfrm>
          <a:prstGeom prst="rect">
            <a:avLst/>
          </a:prstGeom>
          <a:noFill/>
          <a:ln w="9525">
            <a:noFill/>
            <a:miter lim="800000"/>
            <a:headEnd/>
            <a:tailEnd/>
          </a:ln>
        </p:spPr>
      </p:pic>
      <p:sp>
        <p:nvSpPr>
          <p:cNvPr id="29700" name="TextBox 5"/>
          <p:cNvSpPr txBox="1">
            <a:spLocks noChangeArrowheads="1"/>
          </p:cNvSpPr>
          <p:nvPr/>
        </p:nvSpPr>
        <p:spPr bwMode="auto">
          <a:xfrm>
            <a:off x="1600200" y="6172200"/>
            <a:ext cx="5638800" cy="381000"/>
          </a:xfrm>
          <a:prstGeom prst="rect">
            <a:avLst/>
          </a:prstGeom>
          <a:noFill/>
          <a:ln w="9525">
            <a:noFill/>
            <a:miter lim="800000"/>
            <a:headEnd/>
            <a:tailEnd/>
          </a:ln>
        </p:spPr>
        <p:txBody>
          <a:bodyPr>
            <a:spAutoFit/>
          </a:bodyPr>
          <a:lstStyle/>
          <a:p>
            <a:pPr eaLnBrk="1" hangingPunct="1"/>
            <a:r>
              <a:rPr lang="en-CA">
                <a:latin typeface="Calibri"/>
              </a:rPr>
              <a:t>http://www.britannica.com/clockworks/clepsydra.html</a:t>
            </a:r>
          </a:p>
        </p:txBody>
      </p:sp>
      <p:sp>
        <p:nvSpPr>
          <p:cNvPr id="7" name="TextBox 6"/>
          <p:cNvSpPr txBox="1"/>
          <p:nvPr/>
        </p:nvSpPr>
        <p:spPr>
          <a:xfrm>
            <a:off x="5181600" y="5726668"/>
            <a:ext cx="3733800" cy="369332"/>
          </a:xfrm>
          <a:prstGeom prst="rect">
            <a:avLst/>
          </a:prstGeom>
          <a:solidFill>
            <a:schemeClr val="bg1"/>
          </a:solidFill>
        </p:spPr>
        <p:txBody>
          <a:bodyPr>
            <a:spAutoFit/>
          </a:bodyPr>
          <a:lstStyle/>
          <a:p>
            <a:pPr eaLnBrk="1" fontAlgn="auto" hangingPunct="1">
              <a:spcBef>
                <a:spcPts val="0"/>
              </a:spcBef>
              <a:spcAft>
                <a:spcPts val="0"/>
              </a:spcAft>
              <a:defRPr/>
            </a:pPr>
            <a:r>
              <a:rPr lang="en-US" b="1" dirty="0">
                <a:ln w="12700">
                  <a:solidFill>
                    <a:schemeClr val="accent4"/>
                  </a:solidFill>
                  <a:prstDash val="solid"/>
                </a:ln>
                <a:solidFill>
                  <a:schemeClr val="accent4"/>
                </a:solidFill>
                <a:effectLst>
                  <a:outerShdw blurRad="41275" dist="20320" dir="1800000" algn="tl" rotWithShape="0">
                    <a:srgbClr val="000000">
                      <a:alpha val="40000"/>
                    </a:srgbClr>
                  </a:outerShdw>
                </a:effectLst>
                <a:latin typeface="+mn-lt"/>
              </a:rPr>
              <a:t>Who invented them no one knows</a:t>
            </a:r>
            <a:endParaRPr lang="en-CA" b="1" dirty="0">
              <a:ln w="12700">
                <a:solidFill>
                  <a:schemeClr val="accent4"/>
                </a:solidFill>
                <a:prstDash val="solid"/>
              </a:ln>
              <a:solidFill>
                <a:schemeClr val="accent4"/>
              </a:solidFill>
              <a:effectLst>
                <a:outerShdw blurRad="41275" dist="20320" dir="1800000" algn="tl" rotWithShape="0">
                  <a:srgbClr val="000000">
                    <a:alpha val="40000"/>
                  </a:srgbClr>
                </a:outerShdw>
              </a:effectLst>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a:xfrm>
            <a:off x="2743200" y="152400"/>
            <a:ext cx="4114800" cy="731838"/>
          </a:xfrm>
        </p:spPr>
        <p:txBody>
          <a:bodyPr/>
          <a:lstStyle/>
          <a:p>
            <a:r>
              <a:rPr lang="en-US" sz="4000"/>
              <a:t>Egyptian firsts</a:t>
            </a:r>
            <a:endParaRPr lang="en-CA" sz="4000"/>
          </a:p>
        </p:txBody>
      </p:sp>
      <p:sp>
        <p:nvSpPr>
          <p:cNvPr id="30722" name="Content Placeholder 2"/>
          <p:cNvSpPr>
            <a:spLocks noGrp="1"/>
          </p:cNvSpPr>
          <p:nvPr>
            <p:ph idx="4294967295"/>
          </p:nvPr>
        </p:nvSpPr>
        <p:spPr>
          <a:xfrm>
            <a:off x="152400" y="3886200"/>
            <a:ext cx="5867400" cy="2667000"/>
          </a:xfrm>
        </p:spPr>
        <p:txBody>
          <a:bodyPr/>
          <a:lstStyle/>
          <a:p>
            <a:r>
              <a:rPr lang="en-US"/>
              <a:t>They were the first to use a 24 hour clock</a:t>
            </a:r>
          </a:p>
          <a:p>
            <a:r>
              <a:rPr lang="en-US"/>
              <a:t>Make a calendar that followed the seasons and the sun</a:t>
            </a:r>
            <a:endParaRPr lang="en-CA"/>
          </a:p>
        </p:txBody>
      </p:sp>
      <p:sp>
        <p:nvSpPr>
          <p:cNvPr id="30727" name="Text Box 7"/>
          <p:cNvSpPr txBox="1">
            <a:spLocks noChangeArrowheads="1"/>
          </p:cNvSpPr>
          <p:nvPr/>
        </p:nvSpPr>
        <p:spPr bwMode="auto">
          <a:xfrm>
            <a:off x="5791200" y="2743200"/>
            <a:ext cx="3276600" cy="479425"/>
          </a:xfrm>
          <a:prstGeom prst="rect">
            <a:avLst/>
          </a:prstGeom>
          <a:noFill/>
          <a:ln w="9525">
            <a:noFill/>
            <a:miter lim="800000"/>
            <a:headEnd/>
            <a:tailEnd/>
          </a:ln>
          <a:effectLst/>
        </p:spPr>
        <p:txBody>
          <a:bodyPr>
            <a:spAutoFit/>
          </a:bodyPr>
          <a:lstStyle/>
          <a:p>
            <a:pPr algn="ctr" eaLnBrk="1" hangingPunct="1">
              <a:spcBef>
                <a:spcPct val="50000"/>
              </a:spcBef>
            </a:pPr>
            <a:r>
              <a:rPr lang="en-US" sz="1200">
                <a:latin typeface="Arial" charset="0"/>
              </a:rPr>
              <a:t>Stellar Calendar</a:t>
            </a:r>
          </a:p>
          <a:p>
            <a:pPr eaLnBrk="1" hangingPunct="1">
              <a:spcBef>
                <a:spcPct val="50000"/>
              </a:spcBef>
            </a:pPr>
            <a:r>
              <a:rPr lang="en-US" sz="900">
                <a:latin typeface="Arial" charset="0"/>
              </a:rPr>
              <a:t>www.webexhibits.org/calendars/calendar-ancient.html</a:t>
            </a:r>
          </a:p>
        </p:txBody>
      </p:sp>
      <p:pic>
        <p:nvPicPr>
          <p:cNvPr id="30729" name="Picture 9" descr="egyptzodiac"/>
          <p:cNvPicPr>
            <a:picLocks noChangeAspect="1" noChangeArrowheads="1"/>
          </p:cNvPicPr>
          <p:nvPr/>
        </p:nvPicPr>
        <p:blipFill>
          <a:blip r:embed="rId2"/>
          <a:srcRect/>
          <a:stretch>
            <a:fillRect/>
          </a:stretch>
        </p:blipFill>
        <p:spPr bwMode="auto">
          <a:xfrm>
            <a:off x="6477000" y="152400"/>
            <a:ext cx="2438400" cy="2420938"/>
          </a:xfrm>
          <a:prstGeom prst="rect">
            <a:avLst/>
          </a:prstGeom>
          <a:solidFill>
            <a:schemeClr val="bg1"/>
          </a:solidFill>
        </p:spPr>
      </p:pic>
      <p:pic>
        <p:nvPicPr>
          <p:cNvPr id="30731" name="Picture 11" descr="egypt_senenmut"/>
          <p:cNvPicPr>
            <a:picLocks noChangeAspect="1" noChangeArrowheads="1"/>
          </p:cNvPicPr>
          <p:nvPr/>
        </p:nvPicPr>
        <p:blipFill>
          <a:blip r:embed="rId3"/>
          <a:srcRect/>
          <a:stretch>
            <a:fillRect/>
          </a:stretch>
        </p:blipFill>
        <p:spPr bwMode="auto">
          <a:xfrm>
            <a:off x="6172200" y="3276600"/>
            <a:ext cx="2541588" cy="3124200"/>
          </a:xfrm>
          <a:prstGeom prst="rect">
            <a:avLst/>
          </a:prstGeom>
          <a:noFill/>
        </p:spPr>
      </p:pic>
      <p:sp>
        <p:nvSpPr>
          <p:cNvPr id="30732" name="Text Box 12"/>
          <p:cNvSpPr txBox="1">
            <a:spLocks noChangeArrowheads="1"/>
          </p:cNvSpPr>
          <p:nvPr/>
        </p:nvSpPr>
        <p:spPr bwMode="auto">
          <a:xfrm>
            <a:off x="5334000" y="6400800"/>
            <a:ext cx="3810000" cy="228600"/>
          </a:xfrm>
          <a:prstGeom prst="rect">
            <a:avLst/>
          </a:prstGeom>
          <a:noFill/>
          <a:ln w="9525">
            <a:noFill/>
            <a:miter lim="800000"/>
            <a:headEnd/>
            <a:tailEnd/>
          </a:ln>
          <a:effectLst/>
        </p:spPr>
        <p:txBody>
          <a:bodyPr>
            <a:spAutoFit/>
          </a:bodyPr>
          <a:lstStyle/>
          <a:p>
            <a:pPr eaLnBrk="1" hangingPunct="1">
              <a:spcBef>
                <a:spcPct val="50000"/>
              </a:spcBef>
            </a:pPr>
            <a:r>
              <a:rPr lang="en-US" sz="900">
                <a:latin typeface="Arial" charset="0"/>
              </a:rPr>
              <a:t>http://mummyswrap.com/2010/02/03/the-ancient-egyptian-calendar/</a:t>
            </a:r>
          </a:p>
        </p:txBody>
      </p:sp>
      <p:pic>
        <p:nvPicPr>
          <p:cNvPr id="30734" name="Picture 14" descr="egyptian_const"/>
          <p:cNvPicPr>
            <a:picLocks noChangeAspect="1" noChangeArrowheads="1"/>
          </p:cNvPicPr>
          <p:nvPr/>
        </p:nvPicPr>
        <p:blipFill>
          <a:blip r:embed="rId4"/>
          <a:srcRect/>
          <a:stretch>
            <a:fillRect/>
          </a:stretch>
        </p:blipFill>
        <p:spPr bwMode="auto">
          <a:xfrm>
            <a:off x="0" y="0"/>
            <a:ext cx="3194050" cy="3343275"/>
          </a:xfrm>
          <a:prstGeom prst="rect">
            <a:avLst/>
          </a:prstGeom>
          <a:noFill/>
        </p:spPr>
      </p:pic>
      <p:sp>
        <p:nvSpPr>
          <p:cNvPr id="30735" name="Text Box 15"/>
          <p:cNvSpPr txBox="1">
            <a:spLocks noChangeArrowheads="1"/>
          </p:cNvSpPr>
          <p:nvPr/>
        </p:nvSpPr>
        <p:spPr bwMode="auto">
          <a:xfrm>
            <a:off x="152400" y="3505200"/>
            <a:ext cx="3048000" cy="228600"/>
          </a:xfrm>
          <a:prstGeom prst="rect">
            <a:avLst/>
          </a:prstGeom>
          <a:noFill/>
          <a:ln w="9525">
            <a:noFill/>
            <a:miter lim="800000"/>
            <a:headEnd/>
            <a:tailEnd/>
          </a:ln>
          <a:effectLst/>
        </p:spPr>
        <p:txBody>
          <a:bodyPr>
            <a:spAutoFit/>
          </a:bodyPr>
          <a:lstStyle/>
          <a:p>
            <a:pPr eaLnBrk="1" hangingPunct="1">
              <a:spcBef>
                <a:spcPct val="50000"/>
              </a:spcBef>
            </a:pPr>
            <a:r>
              <a:rPr lang="en-US" sz="900">
                <a:latin typeface="Arial" charset="0"/>
              </a:rPr>
              <a:t>http://abyss.uoregon.edu/~js/ast123/lectures/lec01.html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457200" y="152400"/>
            <a:ext cx="8229600" cy="960438"/>
          </a:xfrm>
        </p:spPr>
        <p:txBody>
          <a:bodyPr/>
          <a:lstStyle/>
          <a:p>
            <a:r>
              <a:rPr lang="en-US"/>
              <a:t>Solar Calendar</a:t>
            </a:r>
            <a:endParaRPr lang="en-CA"/>
          </a:p>
        </p:txBody>
      </p:sp>
      <p:sp>
        <p:nvSpPr>
          <p:cNvPr id="31746" name="Content Placeholder 2"/>
          <p:cNvSpPr>
            <a:spLocks noGrp="1"/>
          </p:cNvSpPr>
          <p:nvPr>
            <p:ph idx="4294967295"/>
          </p:nvPr>
        </p:nvSpPr>
        <p:spPr>
          <a:xfrm>
            <a:off x="457200" y="990600"/>
            <a:ext cx="5181600" cy="5562600"/>
          </a:xfrm>
        </p:spPr>
        <p:txBody>
          <a:bodyPr/>
          <a:lstStyle/>
          <a:p>
            <a:r>
              <a:rPr lang="en-US" sz="2200"/>
              <a:t>The time when the Nile floods depends upon the time taken for the earth to make a complete revolution around the sun</a:t>
            </a:r>
          </a:p>
          <a:p>
            <a:r>
              <a:rPr lang="en-US" sz="2200"/>
              <a:t>Our solar revolution is 365 ¼ days so we add an extra day every 4 years (leap year)</a:t>
            </a:r>
          </a:p>
          <a:p>
            <a:r>
              <a:rPr lang="en-US" sz="2200"/>
              <a:t>But early Egyptians used two heliacal risings of the constellation Serpet (Sirius) rather than the solar cycle, there year was 12 minutes longer than solar year</a:t>
            </a:r>
          </a:p>
          <a:p>
            <a:r>
              <a:rPr lang="en-US" sz="2200"/>
              <a:t>That meant that their stellar calendar lost a day only every hundred years compared to the loss of 1 day every four years in the solar calendar</a:t>
            </a:r>
            <a:endParaRPr lang="en-CA" sz="2200"/>
          </a:p>
        </p:txBody>
      </p:sp>
      <p:sp>
        <p:nvSpPr>
          <p:cNvPr id="31748" name="AutoShape 4"/>
          <p:cNvSpPr>
            <a:spLocks noChangeArrowheads="1"/>
          </p:cNvSpPr>
          <p:nvPr/>
        </p:nvSpPr>
        <p:spPr bwMode="auto">
          <a:xfrm>
            <a:off x="5562600" y="1905000"/>
            <a:ext cx="3200400" cy="3276600"/>
          </a:xfrm>
          <a:prstGeom prst="wedgeRoundRectCallout">
            <a:avLst>
              <a:gd name="adj1" fmla="val 23213"/>
              <a:gd name="adj2" fmla="val -241"/>
              <a:gd name="adj3" fmla="val 16667"/>
            </a:avLst>
          </a:prstGeom>
          <a:solidFill>
            <a:schemeClr val="accent1"/>
          </a:solidFill>
          <a:ln w="9525">
            <a:solidFill>
              <a:schemeClr val="tx1"/>
            </a:solidFill>
            <a:miter lim="800000"/>
            <a:headEnd/>
            <a:tailEnd/>
          </a:ln>
          <a:effectLst/>
        </p:spPr>
        <p:txBody>
          <a:bodyPr/>
          <a:lstStyle/>
          <a:p>
            <a:pPr algn="ctr" eaLnBrk="1" hangingPunct="1"/>
            <a:r>
              <a:rPr lang="en-US">
                <a:latin typeface="Arial" charset="0"/>
              </a:rPr>
              <a:t>The heliacal rising of a star is its first appearance in the Eastern sky at dawn. Over a sidereal year, the star will rise earlier and earlier until it sets at dawn, followed by a period of 70 days when it is no longer visible by dawn, before the cycle begins again. </a:t>
            </a:r>
          </a:p>
          <a:p>
            <a:pPr algn="ctr" eaLnBrk="1" hangingPunct="1"/>
            <a:endParaRPr lang="en-US">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p:txBody>
          <a:bodyPr/>
          <a:lstStyle/>
          <a:p>
            <a:r>
              <a:rPr lang="en-US"/>
              <a:t>Mathematics</a:t>
            </a:r>
            <a:endParaRPr lang="en-CA"/>
          </a:p>
        </p:txBody>
      </p:sp>
      <p:sp>
        <p:nvSpPr>
          <p:cNvPr id="14338" name="Content Placeholder 2"/>
          <p:cNvSpPr>
            <a:spLocks noGrp="1"/>
          </p:cNvSpPr>
          <p:nvPr>
            <p:ph idx="4294967295"/>
          </p:nvPr>
        </p:nvSpPr>
        <p:spPr>
          <a:xfrm>
            <a:off x="301625" y="1600200"/>
            <a:ext cx="8540750" cy="3048000"/>
          </a:xfrm>
        </p:spPr>
        <p:txBody>
          <a:bodyPr/>
          <a:lstStyle/>
          <a:p>
            <a:r>
              <a:rPr lang="en-CA">
                <a:hlinkClick r:id="rId2"/>
              </a:rPr>
              <a:t>How Egyptians did mathematics</a:t>
            </a:r>
            <a:endParaRPr lang="en-CA"/>
          </a:p>
          <a:p>
            <a:r>
              <a:rPr lang="en-US"/>
              <a:t>Unlike our math, Egyptians did not memorize, carry or borrow</a:t>
            </a:r>
          </a:p>
          <a:p>
            <a:r>
              <a:rPr lang="en-US"/>
              <a:t>They used a binary system: system of 2</a:t>
            </a:r>
          </a:p>
          <a:p>
            <a:pPr>
              <a:buFont typeface="Arial" charset="0"/>
              <a:buNone/>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r>
              <a:rPr lang="en-US"/>
              <a:t>Solar Trumps Stellar </a:t>
            </a:r>
          </a:p>
        </p:txBody>
      </p:sp>
      <p:sp>
        <p:nvSpPr>
          <p:cNvPr id="32771" name="Rectangle 3"/>
          <p:cNvSpPr>
            <a:spLocks noGrp="1" noRot="1" noChangeArrowheads="1"/>
          </p:cNvSpPr>
          <p:nvPr>
            <p:ph type="body" idx="1"/>
          </p:nvPr>
        </p:nvSpPr>
        <p:spPr/>
        <p:txBody>
          <a:bodyPr/>
          <a:lstStyle/>
          <a:p>
            <a:pPr>
              <a:lnSpc>
                <a:spcPct val="90000"/>
              </a:lnSpc>
            </a:pPr>
            <a:r>
              <a:rPr lang="en-US" sz="2800"/>
              <a:t>By the time the stellar and solar calendars had the start of inundation out by more than a few days, Egyptians had realized that the flooding of the Nile was dependent on the solar cycle and not the stars</a:t>
            </a:r>
          </a:p>
          <a:p>
            <a:pPr>
              <a:lnSpc>
                <a:spcPct val="90000"/>
              </a:lnSpc>
            </a:pPr>
            <a:r>
              <a:rPr lang="en-US" sz="2800"/>
              <a:t>They measured the solar year by this point in a way that was more precise than the Julian calendar</a:t>
            </a:r>
          </a:p>
          <a:p>
            <a:pPr>
              <a:lnSpc>
                <a:spcPct val="90000"/>
              </a:lnSpc>
            </a:pPr>
            <a:r>
              <a:rPr lang="en-US" sz="2800"/>
              <a:t>The Julian calendar has a leap year every four years and wasn’t adopted until 4000 years later!!</a:t>
            </a:r>
          </a:p>
          <a:p>
            <a:pPr>
              <a:lnSpc>
                <a:spcPct val="90000"/>
              </a:lnSpc>
              <a:buFont typeface="Arial" charset="0"/>
              <a:buNone/>
            </a:pPr>
            <a:endParaRPr 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en-US" sz="4000"/>
              <a:t>Unable to Change the Civil Calendar . . . </a:t>
            </a:r>
          </a:p>
        </p:txBody>
      </p:sp>
      <p:sp>
        <p:nvSpPr>
          <p:cNvPr id="33795" name="Rectangle 3"/>
          <p:cNvSpPr>
            <a:spLocks noGrp="1" noRot="1" noChangeArrowheads="1"/>
          </p:cNvSpPr>
          <p:nvPr>
            <p:ph type="body" idx="1"/>
          </p:nvPr>
        </p:nvSpPr>
        <p:spPr>
          <a:xfrm>
            <a:off x="301625" y="1600200"/>
            <a:ext cx="8540750" cy="3028950"/>
          </a:xfrm>
        </p:spPr>
        <p:txBody>
          <a:bodyPr/>
          <a:lstStyle/>
          <a:p>
            <a:r>
              <a:rPr lang="en-US"/>
              <a:t>Egyptians still formally recognized Ahket (June 15) as beginning with the heliacal rising of Serpet, based on the old calendar</a:t>
            </a:r>
          </a:p>
          <a:p>
            <a:r>
              <a:rPr lang="en-US"/>
              <a:t>But in practice, used the new solar calendar to predict the actual date of inundation</a:t>
            </a:r>
          </a:p>
        </p:txBody>
      </p:sp>
      <p:pic>
        <p:nvPicPr>
          <p:cNvPr id="33796" name="Picture 4" descr="MC900441902[1]"/>
          <p:cNvPicPr>
            <a:picLocks noChangeAspect="1" noChangeArrowheads="1"/>
          </p:cNvPicPr>
          <p:nvPr/>
        </p:nvPicPr>
        <p:blipFill>
          <a:blip r:embed="rId2"/>
          <a:srcRect/>
          <a:stretch>
            <a:fillRect/>
          </a:stretch>
        </p:blipFill>
        <p:spPr bwMode="auto">
          <a:xfrm>
            <a:off x="685800" y="4800600"/>
            <a:ext cx="1520825" cy="1797050"/>
          </a:xfrm>
          <a:prstGeom prst="rect">
            <a:avLst/>
          </a:prstGeom>
          <a:noFill/>
        </p:spPr>
      </p:pic>
      <p:sp>
        <p:nvSpPr>
          <p:cNvPr id="33797" name="Text Box 5"/>
          <p:cNvSpPr txBox="1">
            <a:spLocks noChangeArrowheads="1"/>
          </p:cNvSpPr>
          <p:nvPr/>
        </p:nvSpPr>
        <p:spPr bwMode="auto">
          <a:xfrm>
            <a:off x="2438400" y="5257800"/>
            <a:ext cx="5943600" cy="915988"/>
          </a:xfrm>
          <a:prstGeom prst="rect">
            <a:avLst/>
          </a:prstGeom>
          <a:noFill/>
          <a:ln w="9525">
            <a:noFill/>
            <a:miter lim="800000"/>
            <a:headEnd/>
            <a:tailEnd/>
          </a:ln>
          <a:effectLst/>
        </p:spPr>
        <p:txBody>
          <a:bodyPr>
            <a:spAutoFit/>
          </a:bodyPr>
          <a:lstStyle/>
          <a:p>
            <a:pPr eaLnBrk="1" hangingPunct="1">
              <a:spcBef>
                <a:spcPct val="50000"/>
              </a:spcBef>
            </a:pPr>
            <a:r>
              <a:rPr lang="en-US">
                <a:solidFill>
                  <a:srgbClr val="009900"/>
                </a:solidFill>
                <a:latin typeface="Arial" charset="0"/>
              </a:rPr>
              <a:t>How does are method of time and calendar compare with what was used by the Ancient Egyptians 4000 years ago?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r>
              <a:rPr lang="en-US"/>
              <a:t>Medicine in Ancient Egypt</a:t>
            </a:r>
          </a:p>
        </p:txBody>
      </p:sp>
      <p:sp>
        <p:nvSpPr>
          <p:cNvPr id="34819" name="Rectangle 3"/>
          <p:cNvSpPr>
            <a:spLocks noGrp="1" noRot="1" noChangeArrowheads="1"/>
          </p:cNvSpPr>
          <p:nvPr>
            <p:ph type="body" idx="1"/>
          </p:nvPr>
        </p:nvSpPr>
        <p:spPr/>
        <p:txBody>
          <a:bodyPr/>
          <a:lstStyle/>
          <a:p>
            <a:r>
              <a:rPr lang="en-US"/>
              <a:t>Can  be traced back to 1600 BC </a:t>
            </a:r>
          </a:p>
          <a:p>
            <a:r>
              <a:rPr lang="en-US"/>
              <a:t>The health of the people was a religious obligation</a:t>
            </a:r>
          </a:p>
          <a:p>
            <a:r>
              <a:rPr lang="en-US"/>
              <a:t>We know this thanks to various papyrus found in the tombs</a:t>
            </a:r>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r>
              <a:rPr lang="en-US"/>
              <a:t>Doctors in Ancient Egypt</a:t>
            </a:r>
          </a:p>
        </p:txBody>
      </p:sp>
      <p:sp>
        <p:nvSpPr>
          <p:cNvPr id="39939" name="Rectangle 3"/>
          <p:cNvSpPr>
            <a:spLocks noGrp="1" noRot="1" noChangeArrowheads="1"/>
          </p:cNvSpPr>
          <p:nvPr>
            <p:ph type="body" idx="1"/>
          </p:nvPr>
        </p:nvSpPr>
        <p:spPr>
          <a:xfrm>
            <a:off x="457200" y="1295400"/>
            <a:ext cx="8229600" cy="5105400"/>
          </a:xfrm>
        </p:spPr>
        <p:txBody>
          <a:bodyPr/>
          <a:lstStyle/>
          <a:p>
            <a:pPr>
              <a:lnSpc>
                <a:spcPct val="80000"/>
              </a:lnSpc>
            </a:pPr>
            <a:r>
              <a:rPr lang="en-US" sz="2400"/>
              <a:t>were highly respected and of high status</a:t>
            </a:r>
          </a:p>
          <a:p>
            <a:pPr>
              <a:lnSpc>
                <a:spcPct val="80000"/>
              </a:lnSpc>
            </a:pPr>
            <a:r>
              <a:rPr lang="en-US" sz="2400"/>
              <a:t>Early doctors appear to have been priests because temples had their herb gardens to provides  a supply of medicines </a:t>
            </a:r>
          </a:p>
          <a:p>
            <a:pPr>
              <a:lnSpc>
                <a:spcPct val="80000"/>
              </a:lnSpc>
            </a:pPr>
            <a:r>
              <a:rPr lang="en-US" sz="2400"/>
              <a:t>Medicine was within the realm of the priesthood</a:t>
            </a:r>
          </a:p>
          <a:p>
            <a:pPr>
              <a:lnSpc>
                <a:spcPct val="80000"/>
              </a:lnSpc>
            </a:pPr>
            <a:r>
              <a:rPr lang="en-US" sz="2400"/>
              <a:t>For example, Imhetop was an architect, priest and doctor</a:t>
            </a:r>
          </a:p>
          <a:p>
            <a:pPr>
              <a:lnSpc>
                <a:spcPct val="80000"/>
              </a:lnSpc>
            </a:pPr>
            <a:r>
              <a:rPr lang="en-US" sz="2400"/>
              <a:t>Were good broken bone setters and practiced amputation successfully, including prosthetics</a:t>
            </a:r>
          </a:p>
          <a:p>
            <a:pPr>
              <a:lnSpc>
                <a:spcPct val="80000"/>
              </a:lnSpc>
            </a:pPr>
            <a:r>
              <a:rPr lang="en-US" sz="2400"/>
              <a:t>Wounds and cuts were treated with bandages soaked with antiseptic herbs and ointments</a:t>
            </a:r>
          </a:p>
          <a:p>
            <a:pPr>
              <a:lnSpc>
                <a:spcPct val="80000"/>
              </a:lnSpc>
            </a:pPr>
            <a:r>
              <a:rPr lang="en-US" sz="2400"/>
              <a:t>Their materials were mostly plant-based</a:t>
            </a:r>
          </a:p>
          <a:p>
            <a:pPr>
              <a:lnSpc>
                <a:spcPct val="80000"/>
              </a:lnSpc>
            </a:pPr>
            <a:r>
              <a:rPr lang="en-US" sz="2400"/>
              <a:t>Were the best in their time: each doctor specialized in treating different parts of the body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457200" y="152400"/>
            <a:ext cx="8229600" cy="884238"/>
          </a:xfrm>
        </p:spPr>
        <p:txBody>
          <a:bodyPr/>
          <a:lstStyle/>
          <a:p>
            <a:r>
              <a:rPr lang="en-US"/>
              <a:t>Papyrus Ebers</a:t>
            </a:r>
          </a:p>
        </p:txBody>
      </p:sp>
      <p:sp>
        <p:nvSpPr>
          <p:cNvPr id="35843" name="Rectangle 3"/>
          <p:cNvSpPr>
            <a:spLocks noGrp="1" noRot="1" noChangeArrowheads="1"/>
          </p:cNvSpPr>
          <p:nvPr>
            <p:ph type="body" idx="1"/>
          </p:nvPr>
        </p:nvSpPr>
        <p:spPr>
          <a:xfrm>
            <a:off x="457200" y="990600"/>
            <a:ext cx="8305800" cy="4572000"/>
          </a:xfrm>
          <a:noFill/>
        </p:spPr>
        <p:txBody>
          <a:bodyPr/>
          <a:lstStyle/>
          <a:p>
            <a:pPr>
              <a:lnSpc>
                <a:spcPct val="80000"/>
              </a:lnSpc>
            </a:pPr>
            <a:r>
              <a:rPr lang="en-US" sz="2800"/>
              <a:t>Is more than 20 m long and 30 cm wide!!</a:t>
            </a:r>
          </a:p>
          <a:p>
            <a:pPr>
              <a:lnSpc>
                <a:spcPct val="80000"/>
              </a:lnSpc>
            </a:pPr>
            <a:r>
              <a:rPr lang="en-US" sz="2800"/>
              <a:t>Includes names of the spleen, the heart, the anus, lungs, etc</a:t>
            </a:r>
          </a:p>
          <a:p>
            <a:pPr>
              <a:lnSpc>
                <a:spcPct val="80000"/>
              </a:lnSpc>
            </a:pPr>
            <a:r>
              <a:rPr lang="en-US" sz="2800"/>
              <a:t> Is mainly a reference guide for internal medicine</a:t>
            </a:r>
          </a:p>
          <a:p>
            <a:pPr>
              <a:lnSpc>
                <a:spcPct val="80000"/>
              </a:lnSpc>
            </a:pPr>
            <a:r>
              <a:rPr lang="en-US" sz="2800"/>
              <a:t>Details diseases of the eye, skin and extremities</a:t>
            </a:r>
          </a:p>
          <a:p>
            <a:pPr>
              <a:lnSpc>
                <a:spcPct val="80000"/>
              </a:lnSpc>
            </a:pPr>
            <a:r>
              <a:rPr lang="en-US" sz="2800"/>
              <a:t>Talks about gynecology and some surgical diseases</a:t>
            </a:r>
          </a:p>
          <a:p>
            <a:pPr>
              <a:lnSpc>
                <a:spcPct val="80000"/>
              </a:lnSpc>
            </a:pPr>
            <a:r>
              <a:rPr lang="en-US" sz="2800"/>
              <a:t>Includes anatomical and </a:t>
            </a:r>
          </a:p>
          <a:p>
            <a:pPr>
              <a:lnSpc>
                <a:spcPct val="80000"/>
              </a:lnSpc>
              <a:buFont typeface="Arial" charset="0"/>
              <a:buNone/>
            </a:pPr>
            <a:r>
              <a:rPr lang="en-US" sz="2800"/>
              <a:t>	physiological terminology</a:t>
            </a:r>
          </a:p>
          <a:p>
            <a:pPr>
              <a:lnSpc>
                <a:spcPct val="80000"/>
              </a:lnSpc>
            </a:pPr>
            <a:r>
              <a:rPr lang="en-US" sz="2800"/>
              <a:t>877 recipes and 400 drugs </a:t>
            </a:r>
          </a:p>
          <a:p>
            <a:pPr>
              <a:lnSpc>
                <a:spcPct val="80000"/>
              </a:lnSpc>
              <a:buFont typeface="Arial" charset="0"/>
              <a:buNone/>
            </a:pPr>
            <a:r>
              <a:rPr lang="en-US" sz="2800"/>
              <a:t>	were described for treatment</a:t>
            </a:r>
          </a:p>
        </p:txBody>
      </p:sp>
      <p:sp>
        <p:nvSpPr>
          <p:cNvPr id="35847" name="Text Box 7"/>
          <p:cNvSpPr txBox="1">
            <a:spLocks noChangeArrowheads="1"/>
          </p:cNvSpPr>
          <p:nvPr/>
        </p:nvSpPr>
        <p:spPr bwMode="auto">
          <a:xfrm>
            <a:off x="3581400" y="6553200"/>
            <a:ext cx="2667000" cy="228600"/>
          </a:xfrm>
          <a:prstGeom prst="rect">
            <a:avLst/>
          </a:prstGeom>
          <a:noFill/>
          <a:ln w="9525">
            <a:noFill/>
            <a:miter lim="800000"/>
            <a:headEnd/>
            <a:tailEnd/>
          </a:ln>
          <a:effectLst/>
        </p:spPr>
        <p:txBody>
          <a:bodyPr>
            <a:spAutoFit/>
          </a:bodyPr>
          <a:lstStyle/>
          <a:p>
            <a:pPr eaLnBrk="1" hangingPunct="1">
              <a:spcBef>
                <a:spcPct val="50000"/>
              </a:spcBef>
            </a:pPr>
            <a:r>
              <a:rPr lang="en-US" sz="900">
                <a:latin typeface="Arial" charset="0"/>
              </a:rPr>
              <a:t>http://www.crystalinks.com/egyptmedicine.html</a:t>
            </a:r>
          </a:p>
        </p:txBody>
      </p:sp>
      <p:pic>
        <p:nvPicPr>
          <p:cNvPr id="35849" name="Picture 9" descr="eberspapyrus"/>
          <p:cNvPicPr>
            <a:picLocks noChangeAspect="1" noChangeArrowheads="1"/>
          </p:cNvPicPr>
          <p:nvPr/>
        </p:nvPicPr>
        <p:blipFill>
          <a:blip r:embed="rId2"/>
          <a:srcRect/>
          <a:stretch>
            <a:fillRect/>
          </a:stretch>
        </p:blipFill>
        <p:spPr bwMode="auto">
          <a:xfrm>
            <a:off x="6230938" y="3505200"/>
            <a:ext cx="2490787" cy="3352800"/>
          </a:xfrm>
          <a:prstGeom prst="rect">
            <a:avLst/>
          </a:prstGeom>
          <a:solidFill>
            <a:schemeClr val="bg1"/>
          </a:solid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en-US"/>
              <a:t>The Edwin Smith Papyrus</a:t>
            </a:r>
          </a:p>
        </p:txBody>
      </p:sp>
      <p:sp>
        <p:nvSpPr>
          <p:cNvPr id="38915" name="Rectangle 3"/>
          <p:cNvSpPr>
            <a:spLocks noGrp="1" noRot="1" noChangeArrowheads="1"/>
          </p:cNvSpPr>
          <p:nvPr>
            <p:ph type="body" idx="1"/>
          </p:nvPr>
        </p:nvSpPr>
        <p:spPr>
          <a:xfrm>
            <a:off x="457200" y="1371600"/>
            <a:ext cx="8229600" cy="2819400"/>
          </a:xfrm>
        </p:spPr>
        <p:txBody>
          <a:bodyPr/>
          <a:lstStyle/>
          <a:p>
            <a:r>
              <a:rPr lang="en-US"/>
              <a:t>5 m long with a focus on surgeries</a:t>
            </a:r>
          </a:p>
          <a:p>
            <a:r>
              <a:rPr lang="en-US"/>
              <a:t>48 surgical cases of wounds of the head, neck, shoulders, breast and chest</a:t>
            </a:r>
          </a:p>
          <a:p>
            <a:r>
              <a:rPr lang="en-US"/>
              <a:t>Listed cases and individual treatments</a:t>
            </a:r>
          </a:p>
          <a:p>
            <a:r>
              <a:rPr lang="en-US"/>
              <a:t>Included numerous fracture treatments</a:t>
            </a:r>
          </a:p>
        </p:txBody>
      </p:sp>
      <p:pic>
        <p:nvPicPr>
          <p:cNvPr id="38916" name="Picture 4" descr="MC900434859[1]"/>
          <p:cNvPicPr>
            <a:picLocks noChangeAspect="1" noChangeArrowheads="1"/>
          </p:cNvPicPr>
          <p:nvPr/>
        </p:nvPicPr>
        <p:blipFill>
          <a:blip r:embed="rId2"/>
          <a:srcRect/>
          <a:stretch>
            <a:fillRect/>
          </a:stretch>
        </p:blipFill>
        <p:spPr bwMode="auto">
          <a:xfrm>
            <a:off x="7924800" y="4343400"/>
            <a:ext cx="1009650" cy="1009650"/>
          </a:xfrm>
          <a:prstGeom prst="rect">
            <a:avLst/>
          </a:prstGeom>
          <a:noFill/>
        </p:spPr>
      </p:pic>
      <p:sp>
        <p:nvSpPr>
          <p:cNvPr id="38917" name="Text Box 5"/>
          <p:cNvSpPr txBox="1">
            <a:spLocks noChangeArrowheads="1"/>
          </p:cNvSpPr>
          <p:nvPr/>
        </p:nvSpPr>
        <p:spPr bwMode="auto">
          <a:xfrm>
            <a:off x="6019800" y="4724400"/>
            <a:ext cx="2133600" cy="366713"/>
          </a:xfrm>
          <a:prstGeom prst="rect">
            <a:avLst/>
          </a:prstGeom>
          <a:solidFill>
            <a:schemeClr val="bg1"/>
          </a:solidFill>
          <a:ln w="9525">
            <a:noFill/>
            <a:miter lim="800000"/>
            <a:headEnd/>
            <a:tailEnd/>
          </a:ln>
          <a:effectLst/>
        </p:spPr>
        <p:txBody>
          <a:bodyPr>
            <a:spAutoFit/>
          </a:bodyPr>
          <a:lstStyle/>
          <a:p>
            <a:pPr eaLnBrk="1" hangingPunct="1">
              <a:spcBef>
                <a:spcPct val="50000"/>
              </a:spcBef>
            </a:pPr>
            <a:r>
              <a:rPr lang="en-US">
                <a:solidFill>
                  <a:srgbClr val="009900"/>
                </a:solidFill>
                <a:latin typeface="Arial" charset="0"/>
              </a:rPr>
              <a:t>Why would that be</a:t>
            </a:r>
          </a:p>
        </p:txBody>
      </p:sp>
      <p:pic>
        <p:nvPicPr>
          <p:cNvPr id="38918" name="Picture 6" descr="smithpapyrus"/>
          <p:cNvPicPr>
            <a:picLocks noChangeAspect="1" noChangeArrowheads="1"/>
          </p:cNvPicPr>
          <p:nvPr/>
        </p:nvPicPr>
        <p:blipFill>
          <a:blip r:embed="rId3"/>
          <a:srcRect/>
          <a:stretch>
            <a:fillRect/>
          </a:stretch>
        </p:blipFill>
        <p:spPr bwMode="auto">
          <a:xfrm>
            <a:off x="0" y="4114800"/>
            <a:ext cx="5943600" cy="2563813"/>
          </a:xfrm>
          <a:prstGeom prst="rect">
            <a:avLst/>
          </a:prstGeom>
          <a:noFill/>
        </p:spPr>
      </p:pic>
      <p:sp>
        <p:nvSpPr>
          <p:cNvPr id="38919" name="Rectangle 7"/>
          <p:cNvSpPr>
            <a:spLocks noChangeArrowheads="1"/>
          </p:cNvSpPr>
          <p:nvPr/>
        </p:nvSpPr>
        <p:spPr bwMode="auto">
          <a:xfrm>
            <a:off x="196850" y="6678613"/>
            <a:ext cx="2546350" cy="228600"/>
          </a:xfrm>
          <a:prstGeom prst="rect">
            <a:avLst/>
          </a:prstGeom>
          <a:noFill/>
          <a:ln w="9525">
            <a:noFill/>
            <a:miter lim="800000"/>
            <a:headEnd/>
            <a:tailEnd/>
          </a:ln>
          <a:effectLst/>
        </p:spPr>
        <p:txBody>
          <a:bodyPr wrap="none">
            <a:spAutoFit/>
          </a:bodyPr>
          <a:lstStyle/>
          <a:p>
            <a:pPr eaLnBrk="1" hangingPunct="1">
              <a:spcBef>
                <a:spcPct val="50000"/>
              </a:spcBef>
            </a:pPr>
            <a:r>
              <a:rPr lang="en-US" sz="900">
                <a:latin typeface="Arial" charset="0"/>
              </a:rPr>
              <a:t>http://www.crystalinks.com/egyptmedicine.html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en-US"/>
              <a:t>Kahun Gynecological Papyrus</a:t>
            </a:r>
          </a:p>
        </p:txBody>
      </p:sp>
      <p:sp>
        <p:nvSpPr>
          <p:cNvPr id="44035" name="Rectangle 3"/>
          <p:cNvSpPr>
            <a:spLocks noGrp="1" noRot="1" noChangeArrowheads="1"/>
          </p:cNvSpPr>
          <p:nvPr>
            <p:ph type="body" idx="1"/>
          </p:nvPr>
        </p:nvSpPr>
        <p:spPr/>
        <p:txBody>
          <a:bodyPr/>
          <a:lstStyle/>
          <a:p>
            <a:pPr>
              <a:lnSpc>
                <a:spcPct val="80000"/>
              </a:lnSpc>
            </a:pPr>
            <a:r>
              <a:rPr lang="en-US" sz="2800"/>
              <a:t>Discovered at Faiyum and is dated to be created during the 29</a:t>
            </a:r>
            <a:r>
              <a:rPr lang="en-US" sz="2800" baseline="30000"/>
              <a:t>th</a:t>
            </a:r>
            <a:r>
              <a:rPr lang="en-US" sz="2800"/>
              <a:t> year of the reign of Amenenhat III (c. 1835 BCE)</a:t>
            </a:r>
          </a:p>
          <a:p>
            <a:pPr>
              <a:lnSpc>
                <a:spcPct val="80000"/>
              </a:lnSpc>
            </a:pPr>
            <a:r>
              <a:rPr lang="en-US" sz="2800"/>
              <a:t>Details conception, contraception using crocodile dung, honey and sour milk</a:t>
            </a:r>
          </a:p>
          <a:p>
            <a:pPr>
              <a:lnSpc>
                <a:spcPct val="80000"/>
              </a:lnSpc>
            </a:pPr>
            <a:r>
              <a:rPr lang="en-US" sz="2800"/>
              <a:t>Testing for pregnancy: one method was to insert an onion bulb deep in the woman’s flesh and if the odour reached the patients nose they were deemed pregnant</a:t>
            </a:r>
          </a:p>
          <a:p>
            <a:pPr>
              <a:lnSpc>
                <a:spcPct val="80000"/>
              </a:lnSpc>
            </a:pPr>
            <a:r>
              <a:rPr lang="en-US" sz="2800"/>
              <a:t>Another section deals with treating ailments of pregnant women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r>
              <a:rPr lang="en-US"/>
              <a:t>Examples of treatments</a:t>
            </a:r>
          </a:p>
        </p:txBody>
      </p:sp>
      <p:sp>
        <p:nvSpPr>
          <p:cNvPr id="37891" name="Rectangle 3"/>
          <p:cNvSpPr>
            <a:spLocks noGrp="1" noRot="1" noChangeArrowheads="1"/>
          </p:cNvSpPr>
          <p:nvPr>
            <p:ph type="body" idx="1"/>
          </p:nvPr>
        </p:nvSpPr>
        <p:spPr/>
        <p:txBody>
          <a:bodyPr/>
          <a:lstStyle/>
          <a:p>
            <a:pPr>
              <a:lnSpc>
                <a:spcPct val="80000"/>
              </a:lnSpc>
            </a:pPr>
            <a:r>
              <a:rPr lang="en-US" sz="2000"/>
              <a:t>Using castor oil as a laxative</a:t>
            </a:r>
          </a:p>
          <a:p>
            <a:pPr>
              <a:lnSpc>
                <a:spcPct val="80000"/>
              </a:lnSpc>
            </a:pPr>
            <a:r>
              <a:rPr lang="en-US" sz="2000"/>
              <a:t>Powdered mandrake and henbane were used as painkillers (opium was imported from Cyprus during the New Kingdom)</a:t>
            </a:r>
          </a:p>
          <a:p>
            <a:pPr>
              <a:lnSpc>
                <a:spcPct val="80000"/>
              </a:lnSpc>
            </a:pPr>
            <a:r>
              <a:rPr lang="en-US" sz="2000"/>
              <a:t>Splints were used to heal broken bones (they knew the difference between a simple and multiple complex fracture)</a:t>
            </a:r>
          </a:p>
          <a:p>
            <a:pPr>
              <a:lnSpc>
                <a:spcPct val="80000"/>
              </a:lnSpc>
            </a:pPr>
            <a:r>
              <a:rPr lang="en-US" sz="2000"/>
              <a:t>Performed delicate surgical procedures such as relieving pressure on the brain</a:t>
            </a:r>
          </a:p>
          <a:p>
            <a:pPr>
              <a:lnSpc>
                <a:spcPct val="80000"/>
              </a:lnSpc>
            </a:pPr>
            <a:r>
              <a:rPr lang="en-US" sz="2000"/>
              <a:t>Success was due to rigid procedures to maintain cleanliness through a routine purification ritual performed on the patient before treatment</a:t>
            </a:r>
          </a:p>
          <a:p>
            <a:pPr>
              <a:lnSpc>
                <a:spcPct val="80000"/>
              </a:lnSpc>
            </a:pPr>
            <a:r>
              <a:rPr lang="en-US" sz="2000"/>
              <a:t>Gold was used to bind lose teeth and filled them with a kind of mineral cement</a:t>
            </a:r>
          </a:p>
          <a:p>
            <a:pPr>
              <a:lnSpc>
                <a:spcPct val="80000"/>
              </a:lnSpc>
            </a:pPr>
            <a:r>
              <a:rPr lang="en-US" sz="2000"/>
              <a:t>All treatments were accompanied by specific incantations and spells which would rid the patient of evil spirits</a:t>
            </a:r>
          </a:p>
          <a:p>
            <a:pPr>
              <a:lnSpc>
                <a:spcPct val="80000"/>
              </a:lnSpc>
              <a:buFont typeface="Arial" charset="0"/>
              <a:buNone/>
            </a:pPr>
            <a:endParaRPr lang="en-US"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r>
              <a:rPr lang="en-US"/>
              <a:t>Known ailments and diseases</a:t>
            </a:r>
          </a:p>
        </p:txBody>
      </p:sp>
      <p:sp>
        <p:nvSpPr>
          <p:cNvPr id="43011" name="Rectangle 3"/>
          <p:cNvSpPr>
            <a:spLocks noGrp="1" noRot="1" noChangeArrowheads="1"/>
          </p:cNvSpPr>
          <p:nvPr>
            <p:ph type="body" idx="1"/>
          </p:nvPr>
        </p:nvSpPr>
        <p:spPr/>
        <p:txBody>
          <a:bodyPr/>
          <a:lstStyle/>
          <a:p>
            <a:pPr>
              <a:lnSpc>
                <a:spcPct val="90000"/>
              </a:lnSpc>
            </a:pPr>
            <a:r>
              <a:rPr lang="en-US" sz="2400"/>
              <a:t>Cancer – cervical and breast has been found in mummies</a:t>
            </a:r>
          </a:p>
          <a:p>
            <a:pPr>
              <a:lnSpc>
                <a:spcPct val="90000"/>
              </a:lnSpc>
            </a:pPr>
            <a:r>
              <a:rPr lang="en-US" sz="2400"/>
              <a:t>Abscesses and cysts</a:t>
            </a:r>
          </a:p>
          <a:p>
            <a:pPr>
              <a:lnSpc>
                <a:spcPct val="90000"/>
              </a:lnSpc>
            </a:pPr>
            <a:r>
              <a:rPr lang="en-US" sz="2400"/>
              <a:t>Piles</a:t>
            </a:r>
          </a:p>
          <a:p>
            <a:pPr>
              <a:lnSpc>
                <a:spcPct val="90000"/>
              </a:lnSpc>
            </a:pPr>
            <a:r>
              <a:rPr lang="en-US" sz="2400"/>
              <a:t>Tuberculosis</a:t>
            </a:r>
          </a:p>
          <a:p>
            <a:pPr>
              <a:lnSpc>
                <a:spcPct val="90000"/>
              </a:lnSpc>
            </a:pPr>
            <a:r>
              <a:rPr lang="en-US" sz="2400"/>
              <a:t>Night blindness, cataracts, other eye diseases</a:t>
            </a:r>
          </a:p>
          <a:p>
            <a:pPr>
              <a:lnSpc>
                <a:spcPct val="90000"/>
              </a:lnSpc>
            </a:pPr>
            <a:r>
              <a:rPr lang="en-US" sz="2400"/>
              <a:t>Migraines and headaches</a:t>
            </a:r>
          </a:p>
          <a:p>
            <a:pPr>
              <a:lnSpc>
                <a:spcPct val="90000"/>
              </a:lnSpc>
            </a:pPr>
            <a:r>
              <a:rPr lang="en-US" sz="2400"/>
              <a:t>Urinary tract infections and strictures</a:t>
            </a:r>
          </a:p>
          <a:p>
            <a:pPr>
              <a:lnSpc>
                <a:spcPct val="90000"/>
              </a:lnSpc>
            </a:pPr>
            <a:r>
              <a:rPr lang="en-US" sz="2400"/>
              <a:t>Breathing difficulties - there is a relief of a tracheotomy</a:t>
            </a:r>
          </a:p>
          <a:p>
            <a:pPr>
              <a:lnSpc>
                <a:spcPct val="90000"/>
              </a:lnSpc>
            </a:pPr>
            <a:r>
              <a:rPr lang="en-US" sz="2400"/>
              <a:t>Sciatica</a:t>
            </a:r>
          </a:p>
          <a:p>
            <a:pPr>
              <a:lnSpc>
                <a:spcPct val="90000"/>
              </a:lnSpc>
            </a:pPr>
            <a:r>
              <a:rPr lang="en-US" sz="2400"/>
              <a:t>The list goes 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Rot="1" noChangeArrowheads="1"/>
          </p:cNvSpPr>
          <p:nvPr>
            <p:ph type="body" idx="1"/>
          </p:nvPr>
        </p:nvSpPr>
        <p:spPr>
          <a:xfrm>
            <a:off x="228600" y="5334000"/>
            <a:ext cx="8763000" cy="1447800"/>
          </a:xfrm>
        </p:spPr>
        <p:txBody>
          <a:bodyPr/>
          <a:lstStyle/>
          <a:p>
            <a:pPr marL="533400" indent="-533400">
              <a:lnSpc>
                <a:spcPct val="80000"/>
              </a:lnSpc>
              <a:buFont typeface="Arial" charset="0"/>
              <a:buNone/>
            </a:pPr>
            <a:r>
              <a:rPr lang="en-US" sz="1800"/>
              <a:t>	(1) knives; (2) drill; (3) saw; (4) forceps or pincers; (5) censer; (6) hooks; (7) bags tied with string; (8, 10) beaked vessel; (11) vase with burning incense; (12) Horus eyes; (13) scales; (14) pot with flowers of Upper and Lower Egypt; (15) pot on pedestal; (16) graduated cubit or papyrus scroll without side knot (or a case holding reed scalpels); (17) shears; (18) spoons. </a:t>
            </a:r>
          </a:p>
          <a:p>
            <a:pPr marL="533400" indent="-533400" algn="r">
              <a:lnSpc>
                <a:spcPct val="80000"/>
              </a:lnSpc>
              <a:buFont typeface="Arial" charset="0"/>
              <a:buNone/>
            </a:pPr>
            <a:r>
              <a:rPr lang="en-US" sz="1000"/>
              <a:t>http://www.crystalinks.com/egyptmedicine.html</a:t>
            </a:r>
          </a:p>
        </p:txBody>
      </p:sp>
      <p:sp>
        <p:nvSpPr>
          <p:cNvPr id="40964" name="Text Box 4"/>
          <p:cNvSpPr txBox="1">
            <a:spLocks noChangeArrowheads="1"/>
          </p:cNvSpPr>
          <p:nvPr/>
        </p:nvSpPr>
        <p:spPr bwMode="auto">
          <a:xfrm>
            <a:off x="3429000" y="152400"/>
            <a:ext cx="2438400" cy="579438"/>
          </a:xfrm>
          <a:prstGeom prst="rect">
            <a:avLst/>
          </a:prstGeom>
          <a:noFill/>
          <a:ln w="9525">
            <a:noFill/>
            <a:miter lim="800000"/>
            <a:headEnd/>
            <a:tailEnd/>
          </a:ln>
          <a:effectLst/>
        </p:spPr>
        <p:txBody>
          <a:bodyPr>
            <a:spAutoFit/>
          </a:bodyPr>
          <a:lstStyle/>
          <a:p>
            <a:pPr eaLnBrk="1" hangingPunct="1">
              <a:spcBef>
                <a:spcPct val="50000"/>
              </a:spcBef>
            </a:pPr>
            <a:r>
              <a:rPr lang="en-US" sz="3200" b="1">
                <a:latin typeface="Arial" charset="0"/>
              </a:rPr>
              <a:t>Medical Kit</a:t>
            </a:r>
          </a:p>
        </p:txBody>
      </p:sp>
      <p:pic>
        <p:nvPicPr>
          <p:cNvPr id="40966" name="Picture 6" descr="egyptmedicalkit"/>
          <p:cNvPicPr>
            <a:picLocks noChangeAspect="1" noChangeArrowheads="1"/>
          </p:cNvPicPr>
          <p:nvPr/>
        </p:nvPicPr>
        <p:blipFill>
          <a:blip r:embed="rId2"/>
          <a:srcRect/>
          <a:stretch>
            <a:fillRect/>
          </a:stretch>
        </p:blipFill>
        <p:spPr bwMode="auto">
          <a:xfrm>
            <a:off x="3200400" y="685800"/>
            <a:ext cx="2857500" cy="44577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r>
              <a:rPr lang="en-US"/>
              <a:t>How numbers looked</a:t>
            </a:r>
            <a:endParaRPr lang="en-CA"/>
          </a:p>
        </p:txBody>
      </p:sp>
      <p:pic>
        <p:nvPicPr>
          <p:cNvPr id="15362" name="Content Placeholder 3" descr="Egyptian numbers.jpg"/>
          <p:cNvPicPr>
            <a:picLocks noGrp="1" noChangeAspect="1"/>
          </p:cNvPicPr>
          <p:nvPr>
            <p:ph idx="4294967295"/>
          </p:nvPr>
        </p:nvPicPr>
        <p:blipFill>
          <a:blip r:embed="rId2"/>
          <a:srcRect/>
          <a:stretch>
            <a:fillRect/>
          </a:stretch>
        </p:blipFill>
        <p:spPr>
          <a:xfrm>
            <a:off x="1231900" y="1827213"/>
            <a:ext cx="7215188" cy="3879850"/>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r>
              <a:rPr lang="en-US" sz="4000"/>
              <a:t>Sample Ailments and their Treatment</a:t>
            </a:r>
          </a:p>
        </p:txBody>
      </p:sp>
      <p:sp>
        <p:nvSpPr>
          <p:cNvPr id="41987" name="Rectangle 3"/>
          <p:cNvSpPr>
            <a:spLocks noGrp="1" noRot="1" noChangeArrowheads="1"/>
          </p:cNvSpPr>
          <p:nvPr>
            <p:ph type="body" idx="1"/>
          </p:nvPr>
        </p:nvSpPr>
        <p:spPr>
          <a:xfrm>
            <a:off x="457200" y="1600200"/>
            <a:ext cx="8229600" cy="4953000"/>
          </a:xfrm>
        </p:spPr>
        <p:txBody>
          <a:bodyPr/>
          <a:lstStyle/>
          <a:p>
            <a:pPr>
              <a:lnSpc>
                <a:spcPct val="80000"/>
              </a:lnSpc>
            </a:pPr>
            <a:r>
              <a:rPr lang="en-US" sz="1800"/>
              <a:t>Everyday complaints like </a:t>
            </a:r>
            <a:r>
              <a:rPr lang="en-US" sz="1800" b="1"/>
              <a:t>stomach upsets</a:t>
            </a:r>
            <a:r>
              <a:rPr lang="en-US" sz="1800"/>
              <a:t>, </a:t>
            </a:r>
            <a:r>
              <a:rPr lang="en-US" sz="1800" b="1"/>
              <a:t>bowel trouble</a:t>
            </a:r>
            <a:r>
              <a:rPr lang="en-US" sz="1800"/>
              <a:t> and </a:t>
            </a:r>
            <a:r>
              <a:rPr lang="en-US" sz="1800" b="1"/>
              <a:t>headaches</a:t>
            </a:r>
            <a:r>
              <a:rPr lang="en-US" sz="1800"/>
              <a:t> went probably mostly untreated, even if the physicians could offer remedies: </a:t>
            </a:r>
            <a:r>
              <a:rPr lang="en-US" sz="1800" i="1"/>
              <a:t>For the evacuation of the belly:</a:t>
            </a:r>
            <a:br>
              <a:rPr lang="en-US" sz="1800" i="1"/>
            </a:br>
            <a:r>
              <a:rPr lang="en-US" sz="1800" i="1"/>
              <a:t>Cow's milk, 1; .grains, 1; honey 1; mash, sift, cook; take in four portions.</a:t>
            </a:r>
            <a:br>
              <a:rPr lang="en-US" sz="1800" i="1"/>
            </a:br>
            <a:r>
              <a:rPr lang="en-US" sz="1800" i="1"/>
              <a:t> </a:t>
            </a:r>
            <a:br>
              <a:rPr lang="en-US" sz="1800" i="1"/>
            </a:br>
            <a:r>
              <a:rPr lang="en-US" sz="1800" i="1"/>
              <a:t>To remedy the bowels:</a:t>
            </a:r>
            <a:br>
              <a:rPr lang="en-US" sz="1800" i="1"/>
            </a:br>
            <a:r>
              <a:rPr lang="en-US" sz="1800" i="1"/>
              <a:t>Melilot (?), 1; dates, 1; cook in oil; anoint sick part.</a:t>
            </a:r>
            <a:br>
              <a:rPr lang="en-US" sz="1800" i="1"/>
            </a:br>
            <a:r>
              <a:rPr lang="en-US" sz="1800" i="1"/>
              <a:t> </a:t>
            </a:r>
            <a:br>
              <a:rPr lang="en-US" sz="1800" i="1"/>
            </a:br>
            <a:r>
              <a:rPr lang="en-US" sz="1800" i="1"/>
              <a:t>To refresh an aching head:</a:t>
            </a:r>
            <a:br>
              <a:rPr lang="en-US" sz="1800" i="1"/>
            </a:br>
            <a:r>
              <a:rPr lang="en-US" sz="1800" i="1"/>
              <a:t>Flour, 1; incense, 1; wood of </a:t>
            </a:r>
            <a:r>
              <a:rPr lang="en-US" sz="1800"/>
              <a:t>wa</a:t>
            </a:r>
            <a:r>
              <a:rPr lang="en-US" sz="1800" i="1"/>
              <a:t>, 1; </a:t>
            </a:r>
            <a:r>
              <a:rPr lang="en-US" sz="1800"/>
              <a:t>waneb</a:t>
            </a:r>
            <a:r>
              <a:rPr lang="en-US" sz="1800" i="1"/>
              <a:t> plant, 1; mint (?), 1; horn of a stag, 1; sycamore (?) seeds, 1; seeds of [ (?)], 1; mason's plaster (?), 1; seeds of </a:t>
            </a:r>
            <a:r>
              <a:rPr lang="en-US" sz="1800"/>
              <a:t>zart</a:t>
            </a:r>
            <a:r>
              <a:rPr lang="en-US" sz="1800" i="1"/>
              <a:t>, 1; water, 1; mash, apply to the head.</a:t>
            </a:r>
            <a:br>
              <a:rPr lang="en-US" sz="1800" i="1"/>
            </a:br>
            <a:r>
              <a:rPr lang="en-US" sz="1800" i="1"/>
              <a:t> </a:t>
            </a:r>
            <a:br>
              <a:rPr lang="en-US" sz="1800" i="1"/>
            </a:br>
            <a:r>
              <a:rPr lang="en-US" sz="1800" i="1"/>
              <a:t>To renew bowel movements in a constipated child:</a:t>
            </a:r>
            <a:br>
              <a:rPr lang="en-US" sz="1800" i="1"/>
            </a:br>
            <a:r>
              <a:rPr lang="en-US" sz="1800" i="1"/>
              <a:t>An old book, boil in oil, apply half on the belly to reestablish evacuation. </a:t>
            </a:r>
          </a:p>
          <a:p>
            <a:pPr>
              <a:lnSpc>
                <a:spcPct val="80000"/>
              </a:lnSpc>
              <a:buFont typeface="Arial" charset="0"/>
              <a:buNone/>
            </a:pPr>
            <a:endParaRPr lang="en-US" sz="1800"/>
          </a:p>
          <a:p>
            <a:pPr>
              <a:lnSpc>
                <a:spcPct val="80000"/>
              </a:lnSpc>
              <a:buFont typeface="Arial" charset="0"/>
              <a:buNone/>
            </a:pPr>
            <a:r>
              <a:rPr lang="en-US" sz="1800"/>
              <a:t>	Ebers Papyrus</a:t>
            </a:r>
            <a:br>
              <a:rPr lang="en-US" sz="1800"/>
            </a:br>
            <a:r>
              <a:rPr lang="en-US" sz="1800"/>
              <a:t>G. Maspero, </a:t>
            </a:r>
            <a:r>
              <a:rPr lang="en-US" sz="1800" i="1"/>
              <a:t>Etudes de mythologie et d'achéologie égyptiennes III</a:t>
            </a:r>
            <a:r>
              <a:rPr lang="en-US" sz="1800"/>
              <a:t>, 1898, pp.289f.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idx="1"/>
          </p:nvPr>
        </p:nvSpPr>
        <p:spPr>
          <a:xfrm>
            <a:off x="457200" y="685800"/>
            <a:ext cx="8229600" cy="5440363"/>
          </a:xfrm>
        </p:spPr>
        <p:txBody>
          <a:bodyPr/>
          <a:lstStyle/>
          <a:p>
            <a:r>
              <a:rPr lang="en-US"/>
              <a:t>To treat the </a:t>
            </a:r>
            <a:r>
              <a:rPr lang="en-US" b="1"/>
              <a:t>common cold</a:t>
            </a:r>
            <a:r>
              <a:rPr lang="en-US"/>
              <a:t> their remedy was to have the patient drink the milk of a mother who has given birth to a boy</a:t>
            </a:r>
          </a:p>
          <a:p>
            <a:r>
              <a:rPr lang="en-US"/>
              <a:t>The spell to go with it is as follows:</a:t>
            </a:r>
          </a:p>
          <a:p>
            <a:pPr>
              <a:buFont typeface="Arial" charset="0"/>
              <a:buNone/>
            </a:pPr>
            <a:r>
              <a:rPr lang="en-US" i="1"/>
              <a:t>	</a:t>
            </a:r>
          </a:p>
          <a:p>
            <a:pPr>
              <a:buFont typeface="Arial" charset="0"/>
              <a:buNone/>
            </a:pPr>
            <a:r>
              <a:rPr lang="en-US" i="1"/>
              <a:t>	May you flow out, catarrh, son of catarrh, who breaks the bones, who destroys the skull, who hacks in the marrow, who causes the seven openings in the head to ache. </a:t>
            </a:r>
            <a:r>
              <a:rPr lang="en-US"/>
              <a:t>Ebers Papyrus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n-US"/>
              <a:t>Eye Infections</a:t>
            </a:r>
          </a:p>
        </p:txBody>
      </p:sp>
      <p:sp>
        <p:nvSpPr>
          <p:cNvPr id="46083" name="Rectangle 3"/>
          <p:cNvSpPr>
            <a:spLocks noGrp="1" noRot="1" noChangeArrowheads="1"/>
          </p:cNvSpPr>
          <p:nvPr>
            <p:ph type="body" idx="1"/>
          </p:nvPr>
        </p:nvSpPr>
        <p:spPr/>
        <p:txBody>
          <a:bodyPr/>
          <a:lstStyle/>
          <a:p>
            <a:pPr>
              <a:lnSpc>
                <a:spcPct val="80000"/>
              </a:lnSpc>
              <a:buFont typeface="Arial" charset="0"/>
              <a:buNone/>
            </a:pPr>
            <a:r>
              <a:rPr lang="en-US" sz="2800" i="1"/>
              <a:t>	Prescription for the eye, to be used for all diseases which occur in this organ:</a:t>
            </a:r>
            <a:br>
              <a:rPr lang="en-US" sz="2800" i="1"/>
            </a:br>
            <a:endParaRPr lang="en-US" sz="2800" i="1"/>
          </a:p>
          <a:p>
            <a:pPr>
              <a:lnSpc>
                <a:spcPct val="80000"/>
              </a:lnSpc>
              <a:buFont typeface="Arial" charset="0"/>
              <a:buNone/>
            </a:pPr>
            <a:r>
              <a:rPr lang="en-US" sz="2800" i="1"/>
              <a:t>	Human brain, divide into its two halves, mix one half with honey, smear on the eye in the evening, dry the other half, mash, sift, smear on the eye in the morning. </a:t>
            </a:r>
            <a:endParaRPr lang="en-US" sz="2800"/>
          </a:p>
          <a:p>
            <a:pPr>
              <a:lnSpc>
                <a:spcPct val="80000"/>
              </a:lnSpc>
              <a:buFont typeface="Arial" charset="0"/>
              <a:buNone/>
            </a:pPr>
            <a:endParaRPr lang="en-US" sz="2800"/>
          </a:p>
          <a:p>
            <a:pPr>
              <a:lnSpc>
                <a:spcPct val="80000"/>
              </a:lnSpc>
              <a:buFont typeface="Arial" charset="0"/>
              <a:buNone/>
            </a:pPr>
            <a:r>
              <a:rPr lang="en-US" sz="2800"/>
              <a:t>	Ebers Papyrus</a:t>
            </a:r>
            <a:br>
              <a:rPr lang="en-US" sz="2800"/>
            </a:br>
            <a:r>
              <a:rPr lang="en-US" sz="2800"/>
              <a:t>G. Maspero, </a:t>
            </a:r>
            <a:r>
              <a:rPr lang="en-US" sz="2800" i="1"/>
              <a:t>Etudes de mythologie et d'achéologie égyptiennes III</a:t>
            </a:r>
            <a:r>
              <a:rPr lang="en-US" sz="2800"/>
              <a:t>, 1898, p.290.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228600" y="274638"/>
            <a:ext cx="8763000" cy="1143000"/>
          </a:xfrm>
        </p:spPr>
        <p:txBody>
          <a:bodyPr/>
          <a:lstStyle/>
          <a:p>
            <a:r>
              <a:rPr lang="en-US" sz="4000"/>
              <a:t> For Reference and Further Exploration</a:t>
            </a:r>
          </a:p>
        </p:txBody>
      </p:sp>
      <p:sp>
        <p:nvSpPr>
          <p:cNvPr id="36867" name="Rectangle 3"/>
          <p:cNvSpPr>
            <a:spLocks noGrp="1" noRot="1" noChangeArrowheads="1"/>
          </p:cNvSpPr>
          <p:nvPr>
            <p:ph type="body" idx="1"/>
          </p:nvPr>
        </p:nvSpPr>
        <p:spPr/>
        <p:txBody>
          <a:bodyPr/>
          <a:lstStyle/>
          <a:p>
            <a:r>
              <a:rPr lang="en-US"/>
              <a:t>King Tut Shop. </a:t>
            </a:r>
            <a:r>
              <a:rPr lang="en-US">
                <a:hlinkClick r:id="rId2"/>
              </a:rPr>
              <a:t>www.kingtutshop.com</a:t>
            </a:r>
            <a:endParaRPr lang="en-US"/>
          </a:p>
          <a:p>
            <a:r>
              <a:rPr lang="en-US"/>
              <a:t>Ancient Egyptian Medicine. </a:t>
            </a:r>
            <a:r>
              <a:rPr lang="en-US">
                <a:hlinkClick r:id="rId3"/>
              </a:rPr>
              <a:t>http://www.king-tut.org.uk/ancient-egyptians/ancient-egyptian-medicine.htm</a:t>
            </a:r>
            <a:endParaRPr lang="en-US"/>
          </a:p>
          <a:p>
            <a:r>
              <a:rPr lang="en-US">
                <a:hlinkClick r:id="rId4"/>
              </a:rPr>
              <a:t>http://www.crystalinks.com/egyptmedicine.html</a:t>
            </a:r>
            <a:endParaRPr lang="en-US"/>
          </a:p>
          <a:p>
            <a:r>
              <a:rPr lang="en-US"/>
              <a:t>http://www.reshafim.org.il/ad/egypt/timelines/topics/medicine.htm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a:xfrm>
            <a:off x="457200" y="152400"/>
            <a:ext cx="8229600" cy="1036638"/>
          </a:xfrm>
        </p:spPr>
        <p:txBody>
          <a:bodyPr/>
          <a:lstStyle/>
          <a:p>
            <a:r>
              <a:rPr lang="en-US"/>
              <a:t>Base Ten System</a:t>
            </a:r>
            <a:endParaRPr lang="en-CA"/>
          </a:p>
        </p:txBody>
      </p:sp>
      <p:sp>
        <p:nvSpPr>
          <p:cNvPr id="16386" name="Content Placeholder 2"/>
          <p:cNvSpPr>
            <a:spLocks noGrp="1"/>
          </p:cNvSpPr>
          <p:nvPr>
            <p:ph idx="4294967295"/>
          </p:nvPr>
        </p:nvSpPr>
        <p:spPr>
          <a:xfrm>
            <a:off x="457200" y="1143000"/>
            <a:ext cx="8229600" cy="5410200"/>
          </a:xfrm>
        </p:spPr>
        <p:txBody>
          <a:bodyPr/>
          <a:lstStyle/>
          <a:p>
            <a:r>
              <a:rPr lang="en-US" sz="2000">
                <a:latin typeface="Arial" charset="0"/>
                <a:cs typeface="Arial" charset="0"/>
              </a:rPr>
              <a:t>The Egyptians invented a decimal system. They used 7 different symbols.  </a:t>
            </a:r>
          </a:p>
          <a:p>
            <a:r>
              <a:rPr lang="en-US" sz="2000">
                <a:latin typeface="Arial" charset="0"/>
                <a:cs typeface="Arial" charset="0"/>
              </a:rPr>
              <a:t>1 was represented by a single stroke.</a:t>
            </a:r>
            <a:br>
              <a:rPr lang="en-US" sz="2000">
                <a:latin typeface="Arial" charset="0"/>
                <a:cs typeface="Arial" charset="0"/>
              </a:rPr>
            </a:br>
            <a:endParaRPr lang="en-US" sz="2000">
              <a:latin typeface="Arial" charset="0"/>
              <a:cs typeface="Arial" charset="0"/>
            </a:endParaRPr>
          </a:p>
          <a:p>
            <a:r>
              <a:rPr lang="en-US" sz="2000">
                <a:latin typeface="Arial" charset="0"/>
                <a:cs typeface="Arial" charset="0"/>
              </a:rPr>
              <a:t>10 was shown by drawing one hobble.</a:t>
            </a:r>
            <a:br>
              <a:rPr lang="en-US" sz="2000">
                <a:latin typeface="Arial" charset="0"/>
                <a:cs typeface="Arial" charset="0"/>
              </a:rPr>
            </a:br>
            <a:endParaRPr lang="en-US" sz="2000">
              <a:latin typeface="Arial" charset="0"/>
              <a:cs typeface="Arial" charset="0"/>
            </a:endParaRPr>
          </a:p>
          <a:p>
            <a:r>
              <a:rPr lang="en-US" sz="2000">
                <a:latin typeface="Arial" charset="0"/>
                <a:cs typeface="Arial" charset="0"/>
              </a:rPr>
              <a:t>100 was shown with a drawing one coil of rope.</a:t>
            </a:r>
            <a:br>
              <a:rPr lang="en-US" sz="2000">
                <a:latin typeface="Arial" charset="0"/>
                <a:cs typeface="Arial" charset="0"/>
              </a:rPr>
            </a:br>
            <a:endParaRPr lang="en-US" sz="2000">
              <a:latin typeface="Arial" charset="0"/>
              <a:cs typeface="Arial" charset="0"/>
            </a:endParaRPr>
          </a:p>
          <a:p>
            <a:r>
              <a:rPr lang="en-US" sz="2000">
                <a:latin typeface="Arial" charset="0"/>
                <a:cs typeface="Arial" charset="0"/>
              </a:rPr>
              <a:t>1,000 was represented by a drawing of one lotus plant. </a:t>
            </a:r>
            <a:br>
              <a:rPr lang="en-US" sz="2000">
                <a:latin typeface="Arial" charset="0"/>
                <a:cs typeface="Arial" charset="0"/>
              </a:rPr>
            </a:br>
            <a:endParaRPr lang="en-US" sz="2000">
              <a:latin typeface="Arial" charset="0"/>
              <a:cs typeface="Arial" charset="0"/>
            </a:endParaRPr>
          </a:p>
          <a:p>
            <a:r>
              <a:rPr lang="en-US" sz="2000">
                <a:latin typeface="Arial" charset="0"/>
                <a:cs typeface="Arial" charset="0"/>
              </a:rPr>
              <a:t>10,000 was shown as one finger. </a:t>
            </a:r>
            <a:br>
              <a:rPr lang="en-US" sz="2000">
                <a:latin typeface="Arial" charset="0"/>
                <a:cs typeface="Arial" charset="0"/>
              </a:rPr>
            </a:br>
            <a:endParaRPr lang="en-US" sz="2000">
              <a:latin typeface="Arial" charset="0"/>
              <a:cs typeface="Arial" charset="0"/>
            </a:endParaRPr>
          </a:p>
          <a:p>
            <a:r>
              <a:rPr lang="en-US" sz="2000">
                <a:latin typeface="Arial" charset="0"/>
                <a:cs typeface="Arial" charset="0"/>
              </a:rPr>
              <a:t>100,000 was represented by a drawing of one frog. (A hieroglyphic of six frogs in a row would mean 600,000) </a:t>
            </a:r>
            <a:br>
              <a:rPr lang="en-US" sz="2000">
                <a:latin typeface="Arial" charset="0"/>
                <a:cs typeface="Arial" charset="0"/>
              </a:rPr>
            </a:br>
            <a:endParaRPr lang="en-US" sz="2000">
              <a:latin typeface="Arial" charset="0"/>
              <a:cs typeface="Arial" charset="0"/>
            </a:endParaRPr>
          </a:p>
          <a:p>
            <a:r>
              <a:rPr lang="en-US" sz="2000">
                <a:latin typeface="Arial" charset="0"/>
                <a:cs typeface="Arial" charset="0"/>
              </a:rPr>
              <a:t>1,000,000 was represented by the figure of a god with raised arms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lstStyle/>
          <a:p>
            <a:r>
              <a:rPr lang="en-US"/>
              <a:t>Fractions</a:t>
            </a:r>
            <a:endParaRPr lang="en-CA"/>
          </a:p>
        </p:txBody>
      </p:sp>
      <p:sp>
        <p:nvSpPr>
          <p:cNvPr id="3" name="Content Placeholder 2"/>
          <p:cNvSpPr>
            <a:spLocks noGrp="1"/>
          </p:cNvSpPr>
          <p:nvPr>
            <p:ph idx="4294967295"/>
          </p:nvPr>
        </p:nvSpPr>
        <p:spPr>
          <a:xfrm>
            <a:off x="457200" y="1600200"/>
            <a:ext cx="8229600" cy="4800600"/>
          </a:xfrm>
        </p:spPr>
        <p:txBody>
          <a:bodyPr>
            <a:normAutofit/>
          </a:bodyPr>
          <a:lstStyle/>
          <a:p>
            <a:pPr>
              <a:lnSpc>
                <a:spcPct val="80000"/>
              </a:lnSpc>
            </a:pPr>
            <a:endParaRPr lang="en-US" sz="2200"/>
          </a:p>
          <a:p>
            <a:pPr>
              <a:lnSpc>
                <a:spcPct val="80000"/>
              </a:lnSpc>
            </a:pPr>
            <a:r>
              <a:rPr lang="en-US" sz="2200"/>
              <a:t>(</a:t>
            </a:r>
            <a:r>
              <a:rPr lang="en-US" sz="2200" i="1"/>
              <a:t>er</a:t>
            </a:r>
            <a:r>
              <a:rPr lang="en-US" sz="2200"/>
              <a:t>, "[one] among" or possibly </a:t>
            </a:r>
            <a:r>
              <a:rPr lang="en-US" sz="2200" i="1"/>
              <a:t>re</a:t>
            </a:r>
            <a:r>
              <a:rPr lang="en-US" sz="2200"/>
              <a:t>, mouth) above a number to represent the </a:t>
            </a:r>
            <a:r>
              <a:rPr lang="en-US" sz="2200">
                <a:hlinkClick r:id="rId2" action="ppaction://hlinkfile" tooltip="Multiplicative inverse"/>
              </a:rPr>
              <a:t>reciprocal</a:t>
            </a:r>
            <a:r>
              <a:rPr lang="en-US" sz="2200"/>
              <a:t> of that number. Similarly in hieratic script they drew a line over the letter representing the number. For example:</a:t>
            </a:r>
          </a:p>
          <a:p>
            <a:pPr>
              <a:lnSpc>
                <a:spcPct val="80000"/>
              </a:lnSpc>
              <a:buFont typeface="Arial" charset="0"/>
              <a:buNone/>
            </a:pPr>
            <a:endParaRPr lang="en-US" sz="2200"/>
          </a:p>
          <a:p>
            <a:pPr>
              <a:lnSpc>
                <a:spcPct val="80000"/>
              </a:lnSpc>
              <a:buFont typeface="Arial" charset="0"/>
              <a:buNone/>
            </a:pPr>
            <a:r>
              <a:rPr lang="en-US" sz="2200"/>
              <a:t>					=       </a:t>
            </a:r>
            <a:r>
              <a:rPr lang="en-US" sz="2200" u="sng"/>
              <a:t>1</a:t>
            </a:r>
            <a:r>
              <a:rPr lang="en-US" sz="2200"/>
              <a:t>			=    </a:t>
            </a:r>
            <a:r>
              <a:rPr lang="en-US" sz="2200" u="sng"/>
              <a:t>1</a:t>
            </a:r>
            <a:r>
              <a:rPr lang="en-US" sz="2200"/>
              <a:t>			       		         3			     10</a:t>
            </a:r>
          </a:p>
          <a:p>
            <a:pPr>
              <a:lnSpc>
                <a:spcPct val="80000"/>
              </a:lnSpc>
              <a:buFont typeface="Arial" charset="0"/>
              <a:buNone/>
            </a:pPr>
            <a:endParaRPr lang="en-US" sz="2200"/>
          </a:p>
          <a:p>
            <a:pPr>
              <a:lnSpc>
                <a:spcPct val="80000"/>
              </a:lnSpc>
              <a:buFont typeface="Arial" charset="0"/>
              <a:buNone/>
            </a:pPr>
            <a:endParaRPr lang="en-US" sz="2200"/>
          </a:p>
          <a:p>
            <a:pPr>
              <a:lnSpc>
                <a:spcPct val="80000"/>
              </a:lnSpc>
              <a:buFont typeface="Arial" charset="0"/>
              <a:buNone/>
            </a:pPr>
            <a:r>
              <a:rPr lang="en-US" sz="2200"/>
              <a:t>	The Egyptians had special symbols for 1/2, 2/3, and 3/4 that were used to reduce the size of numbers greater than 1/2 when such numbers were converted to an Egyptian fraction series. The remaining number after subtracting one of these special fractions was written using as a sum of distinct unit fractions according to the usual Egyptian fraction notation.</a:t>
            </a:r>
          </a:p>
          <a:p>
            <a:pPr>
              <a:lnSpc>
                <a:spcPct val="80000"/>
              </a:lnSpc>
              <a:buFont typeface="Arial" charset="0"/>
              <a:buNone/>
            </a:pPr>
            <a:endParaRPr lang="en-CA" sz="2200"/>
          </a:p>
        </p:txBody>
      </p:sp>
      <p:pic>
        <p:nvPicPr>
          <p:cNvPr id="17411" name="Picture 4" descr="hiero for fractions.png"/>
          <p:cNvPicPr>
            <a:picLocks noChangeAspect="1"/>
          </p:cNvPicPr>
          <p:nvPr/>
        </p:nvPicPr>
        <p:blipFill>
          <a:blip r:embed="rId3"/>
          <a:srcRect/>
          <a:stretch>
            <a:fillRect/>
          </a:stretch>
        </p:blipFill>
        <p:spPr bwMode="auto">
          <a:xfrm>
            <a:off x="2895600" y="3276600"/>
            <a:ext cx="822325" cy="312738"/>
          </a:xfrm>
          <a:prstGeom prst="rect">
            <a:avLst/>
          </a:prstGeom>
          <a:noFill/>
          <a:ln w="9525">
            <a:noFill/>
            <a:miter lim="800000"/>
            <a:headEnd/>
            <a:tailEnd/>
          </a:ln>
        </p:spPr>
      </p:pic>
      <p:cxnSp>
        <p:nvCxnSpPr>
          <p:cNvPr id="7" name="Straight Connector 6"/>
          <p:cNvCxnSpPr/>
          <p:nvPr/>
        </p:nvCxnSpPr>
        <p:spPr>
          <a:xfrm rot="5400000">
            <a:off x="2896394" y="3885406"/>
            <a:ext cx="304800" cy="1588"/>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rot="5400000">
            <a:off x="3123407" y="3885406"/>
            <a:ext cx="304800" cy="1587"/>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rot="5400000">
            <a:off x="3352007" y="3886994"/>
            <a:ext cx="304800" cy="1587"/>
          </a:xfrm>
          <a:prstGeom prst="line">
            <a:avLst/>
          </a:prstGeom>
        </p:spPr>
        <p:style>
          <a:lnRef idx="3">
            <a:schemeClr val="dk1"/>
          </a:lnRef>
          <a:fillRef idx="0">
            <a:schemeClr val="dk1"/>
          </a:fillRef>
          <a:effectRef idx="2">
            <a:schemeClr val="dk1"/>
          </a:effectRef>
          <a:fontRef idx="minor">
            <a:schemeClr val="tx1"/>
          </a:fontRef>
        </p:style>
      </p:cxnSp>
      <p:pic>
        <p:nvPicPr>
          <p:cNvPr id="17415" name="Picture 11" descr="hiero for fractions.png"/>
          <p:cNvPicPr>
            <a:picLocks noChangeAspect="1"/>
          </p:cNvPicPr>
          <p:nvPr/>
        </p:nvPicPr>
        <p:blipFill>
          <a:blip r:embed="rId3"/>
          <a:srcRect/>
          <a:stretch>
            <a:fillRect/>
          </a:stretch>
        </p:blipFill>
        <p:spPr bwMode="auto">
          <a:xfrm>
            <a:off x="5578475" y="3276600"/>
            <a:ext cx="822325" cy="312738"/>
          </a:xfrm>
          <a:prstGeom prst="rect">
            <a:avLst/>
          </a:prstGeom>
          <a:noFill/>
          <a:ln w="9525">
            <a:noFill/>
            <a:miter lim="800000"/>
            <a:headEnd/>
            <a:tailEnd/>
          </a:ln>
        </p:spPr>
      </p:pic>
      <p:pic>
        <p:nvPicPr>
          <p:cNvPr id="17416" name="Picture 12" descr="hiero_V20.png"/>
          <p:cNvPicPr>
            <a:picLocks noChangeAspect="1"/>
          </p:cNvPicPr>
          <p:nvPr/>
        </p:nvPicPr>
        <p:blipFill>
          <a:blip r:embed="rId4"/>
          <a:srcRect/>
          <a:stretch>
            <a:fillRect/>
          </a:stretch>
        </p:blipFill>
        <p:spPr bwMode="auto">
          <a:xfrm>
            <a:off x="5848350" y="3694113"/>
            <a:ext cx="323850" cy="35083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r>
              <a:rPr lang="en-US"/>
              <a:t>How we know </a:t>
            </a:r>
            <a:endParaRPr lang="en-CA"/>
          </a:p>
        </p:txBody>
      </p:sp>
      <p:pic>
        <p:nvPicPr>
          <p:cNvPr id="18434" name="Content Placeholder 3" descr="Rhind_papyrus.jpg"/>
          <p:cNvPicPr>
            <a:picLocks noGrp="1" noChangeAspect="1"/>
          </p:cNvPicPr>
          <p:nvPr>
            <p:ph idx="4294967295"/>
          </p:nvPr>
        </p:nvPicPr>
        <p:blipFill>
          <a:blip r:embed="rId2"/>
          <a:srcRect/>
          <a:stretch>
            <a:fillRect/>
          </a:stretch>
        </p:blipFill>
        <p:spPr>
          <a:xfrm>
            <a:off x="5029200" y="1371600"/>
            <a:ext cx="3549650" cy="4525963"/>
          </a:xfrm>
        </p:spPr>
      </p:pic>
      <p:sp>
        <p:nvSpPr>
          <p:cNvPr id="18435" name="TextBox 4"/>
          <p:cNvSpPr txBox="1">
            <a:spLocks noChangeArrowheads="1"/>
          </p:cNvSpPr>
          <p:nvPr/>
        </p:nvSpPr>
        <p:spPr bwMode="auto">
          <a:xfrm>
            <a:off x="838200" y="1752600"/>
            <a:ext cx="4038600" cy="1908175"/>
          </a:xfrm>
          <a:prstGeom prst="rect">
            <a:avLst/>
          </a:prstGeom>
          <a:noFill/>
          <a:ln w="9525">
            <a:noFill/>
            <a:miter lim="800000"/>
            <a:headEnd/>
            <a:tailEnd/>
          </a:ln>
        </p:spPr>
        <p:txBody>
          <a:bodyPr>
            <a:spAutoFit/>
          </a:bodyPr>
          <a:lstStyle/>
          <a:p>
            <a:pPr eaLnBrk="1" hangingPunct="1">
              <a:buFont typeface="Arial" charset="0"/>
              <a:buChar char="•"/>
            </a:pPr>
            <a:r>
              <a:rPr lang="en-US">
                <a:latin typeface="Calibri"/>
              </a:rPr>
              <a:t>  </a:t>
            </a:r>
            <a:r>
              <a:rPr lang="en-US" sz="2000">
                <a:latin typeface="Calibri"/>
              </a:rPr>
              <a:t>The Ahmes papyrus is 6 metres </a:t>
            </a:r>
          </a:p>
          <a:p>
            <a:pPr eaLnBrk="1" hangingPunct="1"/>
            <a:r>
              <a:rPr lang="en-US" sz="2000">
                <a:latin typeface="Calibri"/>
              </a:rPr>
              <a:t>    long and 1/3 metre wide</a:t>
            </a:r>
          </a:p>
          <a:p>
            <a:pPr eaLnBrk="1" hangingPunct="1">
              <a:buFont typeface="Arial" charset="0"/>
              <a:buChar char="•"/>
            </a:pPr>
            <a:r>
              <a:rPr lang="en-US" sz="2000">
                <a:latin typeface="Calibri"/>
              </a:rPr>
              <a:t>   It was purchased by Egyptologist </a:t>
            </a:r>
          </a:p>
          <a:p>
            <a:pPr eaLnBrk="1" hangingPunct="1"/>
            <a:r>
              <a:rPr lang="en-US" sz="2000">
                <a:latin typeface="Calibri"/>
              </a:rPr>
              <a:t>    Henry Rhind in 1858</a:t>
            </a:r>
          </a:p>
          <a:p>
            <a:pPr eaLnBrk="1" hangingPunct="1">
              <a:buFont typeface="Arial" charset="0"/>
              <a:buChar char="•"/>
            </a:pPr>
            <a:r>
              <a:rPr lang="en-US" sz="2000">
                <a:latin typeface="Calibri"/>
              </a:rPr>
              <a:t>   It dates to about 1850 BC</a:t>
            </a:r>
          </a:p>
          <a:p>
            <a:pPr eaLnBrk="1" hangingPunct="1"/>
            <a:endParaRPr lang="en-CA">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r>
              <a:rPr lang="en-US"/>
              <a:t>Eye of Horus</a:t>
            </a:r>
            <a:endParaRPr lang="en-CA"/>
          </a:p>
        </p:txBody>
      </p:sp>
      <p:sp>
        <p:nvSpPr>
          <p:cNvPr id="3" name="Content Placeholder 2"/>
          <p:cNvSpPr>
            <a:spLocks noGrp="1"/>
          </p:cNvSpPr>
          <p:nvPr>
            <p:ph idx="4294967295"/>
          </p:nvPr>
        </p:nvSpPr>
        <p:spPr>
          <a:xfrm>
            <a:off x="2438400" y="1524000"/>
            <a:ext cx="2590800" cy="4343400"/>
          </a:xfrm>
        </p:spPr>
        <p:txBody>
          <a:bodyPr>
            <a:normAutofit/>
          </a:bodyPr>
          <a:lstStyle/>
          <a:p>
            <a:pPr>
              <a:lnSpc>
                <a:spcPct val="90000"/>
              </a:lnSpc>
              <a:buFont typeface="Arial" charset="0"/>
              <a:buNone/>
            </a:pPr>
            <a:r>
              <a:rPr lang="en-US" sz="2700"/>
              <a:t> </a:t>
            </a:r>
            <a:r>
              <a:rPr lang="en-US" sz="2700" b="1"/>
              <a:t>=  the complete eye</a:t>
            </a:r>
            <a:r>
              <a:rPr lang="en-US" sz="2700"/>
              <a:t> </a:t>
            </a:r>
            <a:r>
              <a:rPr lang="en-US" sz="2700" b="1"/>
              <a:t>  </a:t>
            </a:r>
          </a:p>
          <a:p>
            <a:pPr>
              <a:lnSpc>
                <a:spcPct val="90000"/>
              </a:lnSpc>
              <a:buFont typeface="Arial" charset="0"/>
              <a:buNone/>
            </a:pPr>
            <a:endParaRPr lang="en-US" sz="2700" b="1"/>
          </a:p>
          <a:p>
            <a:pPr>
              <a:lnSpc>
                <a:spcPct val="90000"/>
              </a:lnSpc>
              <a:buFont typeface="Arial" charset="0"/>
              <a:buNone/>
            </a:pPr>
            <a:r>
              <a:rPr lang="en-US" sz="2700" b="1"/>
              <a:t>= 1 / 8</a:t>
            </a:r>
            <a:endParaRPr lang="en-US" sz="2700"/>
          </a:p>
          <a:p>
            <a:pPr>
              <a:lnSpc>
                <a:spcPct val="90000"/>
              </a:lnSpc>
              <a:buFont typeface="Arial" charset="0"/>
              <a:buNone/>
            </a:pPr>
            <a:endParaRPr lang="en-US" sz="2700" b="1"/>
          </a:p>
          <a:p>
            <a:pPr>
              <a:lnSpc>
                <a:spcPct val="90000"/>
              </a:lnSpc>
              <a:buFont typeface="Arial" charset="0"/>
              <a:buNone/>
            </a:pPr>
            <a:r>
              <a:rPr lang="en-US" sz="2700" b="1"/>
              <a:t>= 1 / 2    </a:t>
            </a:r>
          </a:p>
          <a:p>
            <a:pPr>
              <a:lnSpc>
                <a:spcPct val="90000"/>
              </a:lnSpc>
              <a:buFont typeface="Arial" charset="0"/>
              <a:buNone/>
            </a:pPr>
            <a:endParaRPr lang="en-US" sz="2700" b="1"/>
          </a:p>
          <a:p>
            <a:pPr>
              <a:lnSpc>
                <a:spcPct val="90000"/>
              </a:lnSpc>
              <a:buFont typeface="Arial" charset="0"/>
              <a:buNone/>
            </a:pPr>
            <a:r>
              <a:rPr lang="en-US" sz="2700" b="1"/>
              <a:t> = 1 / 4   </a:t>
            </a:r>
          </a:p>
          <a:p>
            <a:pPr>
              <a:lnSpc>
                <a:spcPct val="90000"/>
              </a:lnSpc>
              <a:buFont typeface="Arial" charset="0"/>
              <a:buNone/>
            </a:pPr>
            <a:r>
              <a:rPr lang="en-US" sz="2700" b="1"/>
              <a:t> </a:t>
            </a:r>
            <a:endParaRPr lang="en-CA" sz="2700"/>
          </a:p>
        </p:txBody>
      </p:sp>
      <p:pic>
        <p:nvPicPr>
          <p:cNvPr id="19459" name="Picture 3" descr="HieroHoruseye.gif"/>
          <p:cNvPicPr>
            <a:picLocks noChangeAspect="1"/>
          </p:cNvPicPr>
          <p:nvPr/>
        </p:nvPicPr>
        <p:blipFill>
          <a:blip r:embed="rId2"/>
          <a:srcRect/>
          <a:stretch>
            <a:fillRect/>
          </a:stretch>
        </p:blipFill>
        <p:spPr bwMode="auto">
          <a:xfrm>
            <a:off x="1120775" y="1447800"/>
            <a:ext cx="1287463" cy="990600"/>
          </a:xfrm>
          <a:prstGeom prst="rect">
            <a:avLst/>
          </a:prstGeom>
          <a:noFill/>
          <a:ln w="9525">
            <a:noFill/>
            <a:miter lim="800000"/>
            <a:headEnd/>
            <a:tailEnd/>
          </a:ln>
        </p:spPr>
      </p:pic>
      <p:sp>
        <p:nvSpPr>
          <p:cNvPr id="19460" name="TextBox 4"/>
          <p:cNvSpPr txBox="1">
            <a:spLocks noChangeArrowheads="1"/>
          </p:cNvSpPr>
          <p:nvPr/>
        </p:nvSpPr>
        <p:spPr bwMode="auto">
          <a:xfrm>
            <a:off x="6400800" y="2122488"/>
            <a:ext cx="1752600" cy="2678112"/>
          </a:xfrm>
          <a:prstGeom prst="rect">
            <a:avLst/>
          </a:prstGeom>
          <a:noFill/>
          <a:ln w="9525">
            <a:noFill/>
            <a:miter lim="800000"/>
            <a:headEnd/>
            <a:tailEnd/>
          </a:ln>
        </p:spPr>
        <p:txBody>
          <a:bodyPr>
            <a:spAutoFit/>
          </a:bodyPr>
          <a:lstStyle/>
          <a:p>
            <a:pPr eaLnBrk="1" hangingPunct="1"/>
            <a:r>
              <a:rPr lang="en-US" sz="3000" b="1">
                <a:latin typeface="Calibri"/>
              </a:rPr>
              <a:t>= 1 / 16</a:t>
            </a:r>
          </a:p>
          <a:p>
            <a:pPr eaLnBrk="1" hangingPunct="1"/>
            <a:endParaRPr lang="en-US" sz="3000">
              <a:latin typeface="Calibri"/>
            </a:endParaRPr>
          </a:p>
          <a:p>
            <a:pPr eaLnBrk="1" hangingPunct="1"/>
            <a:r>
              <a:rPr lang="en-US" sz="3000" b="1">
                <a:latin typeface="Calibri"/>
              </a:rPr>
              <a:t>= 1 / 64</a:t>
            </a:r>
            <a:r>
              <a:rPr lang="en-US" sz="3000">
                <a:latin typeface="Calibri"/>
              </a:rPr>
              <a:t> </a:t>
            </a:r>
          </a:p>
          <a:p>
            <a:pPr eaLnBrk="1" hangingPunct="1"/>
            <a:r>
              <a:rPr lang="en-US" sz="3000">
                <a:latin typeface="Calibri"/>
              </a:rPr>
              <a:t>      </a:t>
            </a:r>
          </a:p>
          <a:p>
            <a:pPr eaLnBrk="1" hangingPunct="1"/>
            <a:r>
              <a:rPr lang="en-US" sz="3000" b="1">
                <a:latin typeface="Calibri"/>
              </a:rPr>
              <a:t>= 1 / 32</a:t>
            </a:r>
            <a:endParaRPr lang="en-US" sz="3000">
              <a:latin typeface="Calibri"/>
            </a:endParaRPr>
          </a:p>
          <a:p>
            <a:pPr eaLnBrk="1" hangingPunct="1"/>
            <a:endParaRPr lang="en-CA">
              <a:latin typeface="Calibri"/>
            </a:endParaRPr>
          </a:p>
        </p:txBody>
      </p:sp>
      <p:pic>
        <p:nvPicPr>
          <p:cNvPr id="19461" name="Picture 5" descr="HorusEighth.gif"/>
          <p:cNvPicPr>
            <a:picLocks noChangeAspect="1"/>
          </p:cNvPicPr>
          <p:nvPr/>
        </p:nvPicPr>
        <p:blipFill>
          <a:blip r:embed="rId3"/>
          <a:srcRect/>
          <a:stretch>
            <a:fillRect/>
          </a:stretch>
        </p:blipFill>
        <p:spPr bwMode="auto">
          <a:xfrm>
            <a:off x="1066800" y="2703513"/>
            <a:ext cx="1295400" cy="268287"/>
          </a:xfrm>
          <a:prstGeom prst="rect">
            <a:avLst/>
          </a:prstGeom>
          <a:noFill/>
          <a:ln w="9525">
            <a:noFill/>
            <a:miter lim="800000"/>
            <a:headEnd/>
            <a:tailEnd/>
          </a:ln>
        </p:spPr>
      </p:pic>
      <p:pic>
        <p:nvPicPr>
          <p:cNvPr id="19462" name="Picture 6" descr="HorusHalf.gif"/>
          <p:cNvPicPr>
            <a:picLocks noChangeAspect="1"/>
          </p:cNvPicPr>
          <p:nvPr/>
        </p:nvPicPr>
        <p:blipFill>
          <a:blip r:embed="rId4"/>
          <a:srcRect/>
          <a:stretch>
            <a:fillRect/>
          </a:stretch>
        </p:blipFill>
        <p:spPr bwMode="auto">
          <a:xfrm>
            <a:off x="1219200" y="3641725"/>
            <a:ext cx="685800" cy="625475"/>
          </a:xfrm>
          <a:prstGeom prst="rect">
            <a:avLst/>
          </a:prstGeom>
          <a:noFill/>
          <a:ln w="9525">
            <a:noFill/>
            <a:miter lim="800000"/>
            <a:headEnd/>
            <a:tailEnd/>
          </a:ln>
        </p:spPr>
      </p:pic>
      <p:pic>
        <p:nvPicPr>
          <p:cNvPr id="19463" name="Picture 7" descr="Horusquarter.gif"/>
          <p:cNvPicPr>
            <a:picLocks noChangeAspect="1"/>
          </p:cNvPicPr>
          <p:nvPr/>
        </p:nvPicPr>
        <p:blipFill>
          <a:blip r:embed="rId5"/>
          <a:srcRect/>
          <a:stretch>
            <a:fillRect/>
          </a:stretch>
        </p:blipFill>
        <p:spPr bwMode="auto">
          <a:xfrm>
            <a:off x="1447800" y="4683125"/>
            <a:ext cx="457200" cy="422275"/>
          </a:xfrm>
          <a:prstGeom prst="rect">
            <a:avLst/>
          </a:prstGeom>
          <a:noFill/>
          <a:ln w="9525">
            <a:noFill/>
            <a:miter lim="800000"/>
            <a:headEnd/>
            <a:tailEnd/>
          </a:ln>
        </p:spPr>
      </p:pic>
      <p:pic>
        <p:nvPicPr>
          <p:cNvPr id="19464" name="Picture 8" descr="Horussixteenth.gif"/>
          <p:cNvPicPr>
            <a:picLocks noChangeAspect="1"/>
          </p:cNvPicPr>
          <p:nvPr/>
        </p:nvPicPr>
        <p:blipFill>
          <a:blip r:embed="rId6"/>
          <a:srcRect/>
          <a:stretch>
            <a:fillRect/>
          </a:stretch>
        </p:blipFill>
        <p:spPr bwMode="auto">
          <a:xfrm>
            <a:off x="5006975" y="2133600"/>
            <a:ext cx="1012825" cy="533400"/>
          </a:xfrm>
          <a:prstGeom prst="rect">
            <a:avLst/>
          </a:prstGeom>
          <a:noFill/>
          <a:ln w="9525">
            <a:noFill/>
            <a:miter lim="800000"/>
            <a:headEnd/>
            <a:tailEnd/>
          </a:ln>
        </p:spPr>
      </p:pic>
      <p:pic>
        <p:nvPicPr>
          <p:cNvPr id="19465" name="Picture 9" descr="HorusSixtyfourth.gif"/>
          <p:cNvPicPr>
            <a:picLocks noChangeAspect="1"/>
          </p:cNvPicPr>
          <p:nvPr/>
        </p:nvPicPr>
        <p:blipFill>
          <a:blip r:embed="rId7"/>
          <a:srcRect/>
          <a:stretch>
            <a:fillRect/>
          </a:stretch>
        </p:blipFill>
        <p:spPr bwMode="auto">
          <a:xfrm>
            <a:off x="5410200" y="2971800"/>
            <a:ext cx="304800" cy="850900"/>
          </a:xfrm>
          <a:prstGeom prst="rect">
            <a:avLst/>
          </a:prstGeom>
          <a:noFill/>
          <a:ln w="9525">
            <a:noFill/>
            <a:miter lim="800000"/>
            <a:headEnd/>
            <a:tailEnd/>
          </a:ln>
        </p:spPr>
      </p:pic>
      <p:pic>
        <p:nvPicPr>
          <p:cNvPr id="19466" name="Picture 10" descr="HorusThirtysecond.gif"/>
          <p:cNvPicPr>
            <a:picLocks noChangeAspect="1"/>
          </p:cNvPicPr>
          <p:nvPr/>
        </p:nvPicPr>
        <p:blipFill>
          <a:blip r:embed="rId8"/>
          <a:srcRect/>
          <a:stretch>
            <a:fillRect/>
          </a:stretch>
        </p:blipFill>
        <p:spPr bwMode="auto">
          <a:xfrm>
            <a:off x="5181600" y="4114800"/>
            <a:ext cx="914400" cy="430213"/>
          </a:xfrm>
          <a:prstGeom prst="rect">
            <a:avLst/>
          </a:prstGeom>
          <a:noFill/>
          <a:ln w="9525">
            <a:noFill/>
            <a:miter lim="800000"/>
            <a:headEnd/>
            <a:tailEnd/>
          </a:ln>
        </p:spPr>
      </p:pic>
      <p:sp>
        <p:nvSpPr>
          <p:cNvPr id="19467" name="TextBox 12">
            <a:hlinkClick r:id="rId9"/>
          </p:cNvPr>
          <p:cNvSpPr txBox="1">
            <a:spLocks noChangeArrowheads="1"/>
          </p:cNvSpPr>
          <p:nvPr/>
        </p:nvSpPr>
        <p:spPr bwMode="auto">
          <a:xfrm>
            <a:off x="990600" y="5562600"/>
            <a:ext cx="7391400" cy="369888"/>
          </a:xfrm>
          <a:prstGeom prst="rect">
            <a:avLst/>
          </a:prstGeom>
          <a:noFill/>
          <a:ln w="9525">
            <a:noFill/>
            <a:miter lim="800000"/>
            <a:headEnd/>
            <a:tailEnd/>
          </a:ln>
        </p:spPr>
        <p:txBody>
          <a:bodyPr>
            <a:spAutoFit/>
          </a:bodyPr>
          <a:lstStyle/>
          <a:p>
            <a:pPr eaLnBrk="1" hangingPunct="1"/>
            <a:r>
              <a:rPr lang="en-US">
                <a:latin typeface="Calibri"/>
                <a:hlinkClick r:id="rId9"/>
              </a:rPr>
              <a:t>Eye of Horus</a:t>
            </a:r>
            <a:r>
              <a:rPr lang="en-US">
                <a:latin typeface="Calibri"/>
              </a:rPr>
              <a:t> as explained in the Ahmes instructional for apprentices</a:t>
            </a:r>
            <a:endParaRPr lang="en-CA">
              <a:latin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US" sz="2400"/>
              <a:t>Slab stela of Old Kingdom Egyptian princess Neferetiabet (dated 2590-2565 BC) from her tomb at Giza, painting on limestone, now in Louvre, France.</a:t>
            </a:r>
            <a:endParaRPr lang="en-CA" sz="2400"/>
          </a:p>
        </p:txBody>
      </p:sp>
      <p:pic>
        <p:nvPicPr>
          <p:cNvPr id="20482" name="Content Placeholder 3" descr="600px-Neferetiabet.jpg"/>
          <p:cNvPicPr>
            <a:picLocks noGrp="1" noChangeAspect="1"/>
          </p:cNvPicPr>
          <p:nvPr>
            <p:ph idx="4294967295"/>
          </p:nvPr>
        </p:nvPicPr>
        <p:blipFill>
          <a:blip r:embed="rId2"/>
          <a:srcRect/>
          <a:stretch>
            <a:fillRect/>
          </a:stretch>
        </p:blipFill>
        <p:spPr>
          <a:xfrm>
            <a:off x="1474788" y="1600200"/>
            <a:ext cx="6194425" cy="4498975"/>
          </a:xfrm>
        </p:spPr>
      </p:pic>
      <p:sp>
        <p:nvSpPr>
          <p:cNvPr id="20483" name="TextBox 4"/>
          <p:cNvSpPr txBox="1">
            <a:spLocks noChangeArrowheads="1"/>
          </p:cNvSpPr>
          <p:nvPr/>
        </p:nvSpPr>
        <p:spPr bwMode="auto">
          <a:xfrm>
            <a:off x="3124200" y="6259513"/>
            <a:ext cx="3429000" cy="369887"/>
          </a:xfrm>
          <a:prstGeom prst="rect">
            <a:avLst/>
          </a:prstGeom>
          <a:noFill/>
          <a:ln w="9525">
            <a:noFill/>
            <a:miter lim="800000"/>
            <a:headEnd/>
            <a:tailEnd/>
          </a:ln>
        </p:spPr>
        <p:txBody>
          <a:bodyPr>
            <a:spAutoFit/>
          </a:bodyPr>
          <a:lstStyle/>
          <a:p>
            <a:pPr algn="ctr" eaLnBrk="1" hangingPunct="1"/>
            <a:r>
              <a:rPr lang="en-US" b="1">
                <a:latin typeface="Calibri"/>
              </a:rPr>
              <a:t>Can you find the numerals?</a:t>
            </a:r>
            <a:endParaRPr lang="en-CA" b="1">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r>
              <a:rPr lang="en-US"/>
              <a:t>The Calendars</a:t>
            </a:r>
            <a:endParaRPr lang="en-CA"/>
          </a:p>
        </p:txBody>
      </p:sp>
      <p:sp>
        <p:nvSpPr>
          <p:cNvPr id="3" name="Content Placeholder 2"/>
          <p:cNvSpPr>
            <a:spLocks noGrp="1"/>
          </p:cNvSpPr>
          <p:nvPr>
            <p:ph idx="4294967295"/>
          </p:nvPr>
        </p:nvSpPr>
        <p:spPr>
          <a:xfrm>
            <a:off x="457200" y="1295400"/>
            <a:ext cx="8229600" cy="5105400"/>
          </a:xfrm>
        </p:spPr>
        <p:txBody>
          <a:bodyPr>
            <a:normAutofit/>
          </a:bodyPr>
          <a:lstStyle/>
          <a:p>
            <a:pPr>
              <a:lnSpc>
                <a:spcPct val="80000"/>
              </a:lnSpc>
            </a:pPr>
            <a:r>
              <a:rPr lang="en-US" sz="3000"/>
              <a:t>Egyptians used solar, stellar, lunar and civil calendars</a:t>
            </a:r>
          </a:p>
          <a:p>
            <a:pPr>
              <a:lnSpc>
                <a:spcPct val="80000"/>
              </a:lnSpc>
            </a:pPr>
            <a:r>
              <a:rPr lang="en-US" sz="3000"/>
              <a:t>The earliest calendar was the lunar calendar</a:t>
            </a:r>
          </a:p>
          <a:p>
            <a:pPr>
              <a:lnSpc>
                <a:spcPct val="80000"/>
              </a:lnSpc>
            </a:pPr>
            <a:r>
              <a:rPr lang="en-US" sz="3000"/>
              <a:t>It had 360 days, 3 seasons made up of 4 months each 30 days long</a:t>
            </a:r>
          </a:p>
          <a:p>
            <a:pPr>
              <a:lnSpc>
                <a:spcPct val="80000"/>
              </a:lnSpc>
            </a:pPr>
            <a:r>
              <a:rPr lang="en-US" sz="3000"/>
              <a:t>The seasons followed the cycles of the Nile River: </a:t>
            </a:r>
          </a:p>
          <a:p>
            <a:pPr>
              <a:lnSpc>
                <a:spcPct val="80000"/>
              </a:lnSpc>
              <a:buFont typeface="Arial" charset="0"/>
              <a:buNone/>
            </a:pPr>
            <a:endParaRPr lang="en-CA" sz="2400" b="1"/>
          </a:p>
          <a:p>
            <a:pPr>
              <a:lnSpc>
                <a:spcPct val="80000"/>
              </a:lnSpc>
              <a:buFont typeface="Arial" charset="0"/>
              <a:buNone/>
            </a:pPr>
            <a:r>
              <a:rPr lang="en-CA" sz="2400" b="1"/>
              <a:t>AKHET (Inundation) June 21- October 21</a:t>
            </a:r>
            <a:endParaRPr lang="en-CA" sz="2400"/>
          </a:p>
          <a:p>
            <a:pPr>
              <a:lnSpc>
                <a:spcPct val="80000"/>
              </a:lnSpc>
              <a:buFont typeface="Arial" charset="0"/>
              <a:buNone/>
            </a:pPr>
            <a:endParaRPr lang="en-CA" sz="2400" b="1"/>
          </a:p>
          <a:p>
            <a:pPr>
              <a:lnSpc>
                <a:spcPct val="80000"/>
              </a:lnSpc>
              <a:buFont typeface="Arial" charset="0"/>
              <a:buNone/>
            </a:pPr>
            <a:r>
              <a:rPr lang="en-CA" sz="2400" b="1"/>
              <a:t>PERET (Emergence) October 21 - February 21</a:t>
            </a:r>
            <a:endParaRPr lang="en-CA" sz="2400"/>
          </a:p>
          <a:p>
            <a:pPr>
              <a:lnSpc>
                <a:spcPct val="80000"/>
              </a:lnSpc>
              <a:buFont typeface="Arial" charset="0"/>
              <a:buNone/>
            </a:pPr>
            <a:endParaRPr lang="en-CA" sz="2400" b="1"/>
          </a:p>
          <a:p>
            <a:pPr>
              <a:lnSpc>
                <a:spcPct val="80000"/>
              </a:lnSpc>
              <a:buFont typeface="Arial" charset="0"/>
              <a:buNone/>
            </a:pPr>
            <a:r>
              <a:rPr lang="en-CA" sz="2400" b="1"/>
              <a:t>SHEMU (Summer) February 21 - June 21</a:t>
            </a:r>
            <a:endParaRPr lang="en-CA" sz="2400"/>
          </a:p>
          <a:p>
            <a:pPr>
              <a:lnSpc>
                <a:spcPct val="80000"/>
              </a:lnSpc>
            </a:pPr>
            <a:endParaRPr lang="en-US" sz="3000"/>
          </a:p>
          <a:p>
            <a:pPr lvl="1">
              <a:lnSpc>
                <a:spcPct val="80000"/>
              </a:lnSpc>
              <a:buFont typeface="Wingdings" pitchFamily="2" charset="2"/>
              <a:buNone/>
            </a:pPr>
            <a:endParaRPr lang="en-CA" sz="2600"/>
          </a:p>
        </p:txBody>
      </p:sp>
    </p:spTree>
  </p:cSld>
  <p:clrMapOvr>
    <a:masterClrMapping/>
  </p:clrMapOvr>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312</TotalTime>
  <Words>1957</Words>
  <Application>Microsoft Office PowerPoint</Application>
  <PresentationFormat>On-screen Show (4:3)</PresentationFormat>
  <Paragraphs>193</Paragraphs>
  <Slides>33</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33</vt:i4>
      </vt:variant>
    </vt:vector>
  </HeadingPairs>
  <TitlesOfParts>
    <vt:vector size="39" baseType="lpstr">
      <vt:lpstr>Calibri</vt:lpstr>
      <vt:lpstr>Arial</vt:lpstr>
      <vt:lpstr>Tahoma</vt:lpstr>
      <vt:lpstr>Times New Roman</vt:lpstr>
      <vt:lpstr>Wingdings</vt:lpstr>
      <vt:lpstr>Compass</vt:lpstr>
      <vt:lpstr>Scientific Innovation</vt:lpstr>
      <vt:lpstr>Mathematics</vt:lpstr>
      <vt:lpstr>How numbers looked</vt:lpstr>
      <vt:lpstr>Base Ten System</vt:lpstr>
      <vt:lpstr>Fractions</vt:lpstr>
      <vt:lpstr>How we know </vt:lpstr>
      <vt:lpstr>Eye of Horus</vt:lpstr>
      <vt:lpstr>Slab stela of Old Kingdom Egyptian princess Neferetiabet (dated 2590-2565 BC) from her tomb at Giza, painting on limestone, now in Louvre, France.</vt:lpstr>
      <vt:lpstr>The Calendars</vt:lpstr>
      <vt:lpstr>The year begins …</vt:lpstr>
      <vt:lpstr>360 + 5 = 365 Days</vt:lpstr>
      <vt:lpstr>More order was needed</vt:lpstr>
      <vt:lpstr>A Civil Calendar is introduced</vt:lpstr>
      <vt:lpstr>The Civil Calendar</vt:lpstr>
      <vt:lpstr>The hours</vt:lpstr>
      <vt:lpstr>Using the stars and beyond</vt:lpstr>
      <vt:lpstr>Clepsydra (at least 15th C BC or older)</vt:lpstr>
      <vt:lpstr>Egyptian firsts</vt:lpstr>
      <vt:lpstr>Solar Calendar</vt:lpstr>
      <vt:lpstr>Solar Trumps Stellar </vt:lpstr>
      <vt:lpstr>Unable to Change the Civil Calendar . . . </vt:lpstr>
      <vt:lpstr>Medicine in Ancient Egypt</vt:lpstr>
      <vt:lpstr>Doctors in Ancient Egypt</vt:lpstr>
      <vt:lpstr>Papyrus Ebers</vt:lpstr>
      <vt:lpstr>The Edwin Smith Papyrus</vt:lpstr>
      <vt:lpstr>Kahun Gynecological Papyrus</vt:lpstr>
      <vt:lpstr>Examples of treatments</vt:lpstr>
      <vt:lpstr>Known ailments and diseases</vt:lpstr>
      <vt:lpstr>Slide 29</vt:lpstr>
      <vt:lpstr>Sample Ailments and their Treatment</vt:lpstr>
      <vt:lpstr>Slide 31</vt:lpstr>
      <vt:lpstr>Eye Infections</vt:lpstr>
      <vt:lpstr> For Reference and Further Exploration</vt:lpstr>
    </vt:vector>
  </TitlesOfParts>
  <Company>Trillium Lakelands 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Innovation</dc:title>
  <dc:creator>teacherbml</dc:creator>
  <cp:lastModifiedBy>Randine Westgate</cp:lastModifiedBy>
  <cp:revision>33</cp:revision>
  <dcterms:created xsi:type="dcterms:W3CDTF">2010-10-12T13:31:37Z</dcterms:created>
  <dcterms:modified xsi:type="dcterms:W3CDTF">2010-10-13T03:15:03Z</dcterms:modified>
</cp:coreProperties>
</file>